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docx" ContentType="application/vnd.openxmlformats-officedocument.wordprocessingml.document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9" r:id="rId4"/>
    <p:sldId id="261" r:id="rId5"/>
    <p:sldId id="260" r:id="rId6"/>
    <p:sldId id="264" r:id="rId7"/>
    <p:sldId id="292" r:id="rId8"/>
    <p:sldId id="265" r:id="rId9"/>
    <p:sldId id="286" r:id="rId10"/>
    <p:sldId id="284" r:id="rId11"/>
    <p:sldId id="285" r:id="rId12"/>
    <p:sldId id="266" r:id="rId13"/>
    <p:sldId id="262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82" r:id="rId24"/>
    <p:sldId id="276" r:id="rId25"/>
    <p:sldId id="277" r:id="rId26"/>
    <p:sldId id="278" r:id="rId27"/>
    <p:sldId id="279" r:id="rId28"/>
    <p:sldId id="280" r:id="rId29"/>
    <p:sldId id="281" r:id="rId30"/>
    <p:sldId id="283" r:id="rId31"/>
    <p:sldId id="287" r:id="rId32"/>
    <p:sldId id="291" r:id="rId33"/>
    <p:sldId id="288" r:id="rId34"/>
    <p:sldId id="289" r:id="rId35"/>
    <p:sldId id="290" r:id="rId36"/>
    <p:sldId id="258" r:id="rId3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4" d="100"/>
          <a:sy n="64" d="100"/>
        </p:scale>
        <p:origin x="1268" y="5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3D951B5-86D8-4C2D-9CDB-26CF0E2DA7CB}" type="doc">
      <dgm:prSet loTypeId="urn:microsoft.com/office/officeart/2005/8/layout/vList3#1" loCatId="list" qsTypeId="urn:microsoft.com/office/officeart/2005/8/quickstyle/simple1" qsCatId="simple" csTypeId="urn:microsoft.com/office/officeart/2005/8/colors/accent1_2" csCatId="accent1" phldr="1"/>
      <dgm:spPr/>
    </dgm:pt>
    <dgm:pt modelId="{53F6810C-3667-40C8-9B82-2B985B51A566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 smtClean="0">
              <a:latin typeface="Arial" panose="020B0604020202020204" pitchFamily="34" charset="0"/>
              <a:cs typeface="Arial" panose="020B0604020202020204" pitchFamily="34" charset="0"/>
            </a:rPr>
            <a:t>INTRODUCTION AND PURPOSE</a:t>
          </a:r>
          <a:endParaRPr lang="en-GB" dirty="0"/>
        </a:p>
      </dgm:t>
    </dgm:pt>
    <dgm:pt modelId="{9A93F0D5-EAFC-4B26-BB15-A89B04A49736}" type="parTrans" cxnId="{CD918344-3114-4F63-BDB1-768F376F1A96}">
      <dgm:prSet/>
      <dgm:spPr/>
      <dgm:t>
        <a:bodyPr/>
        <a:lstStyle/>
        <a:p>
          <a:endParaRPr lang="en-GB"/>
        </a:p>
      </dgm:t>
    </dgm:pt>
    <dgm:pt modelId="{0C014D5D-85BE-42A5-8C49-607E53EC2CCD}" type="sibTrans" cxnId="{CD918344-3114-4F63-BDB1-768F376F1A96}">
      <dgm:prSet/>
      <dgm:spPr/>
      <dgm:t>
        <a:bodyPr/>
        <a:lstStyle/>
        <a:p>
          <a:endParaRPr lang="en-GB"/>
        </a:p>
      </dgm:t>
    </dgm:pt>
    <dgm:pt modelId="{574AAC16-847B-4E92-B7CC-6A44B2ED8E77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 smtClean="0">
              <a:latin typeface="Arial" panose="020B0604020202020204" pitchFamily="34" charset="0"/>
              <a:cs typeface="Arial" panose="020B0604020202020204" pitchFamily="34" charset="0"/>
            </a:rPr>
            <a:t>ANALYSIS OF THE AVAILABLE WATER</a:t>
          </a:r>
          <a:endParaRPr lang="en-GB" dirty="0"/>
        </a:p>
      </dgm:t>
    </dgm:pt>
    <dgm:pt modelId="{9F8E8437-86B5-4C9F-A7AF-811E696D0F6D}" type="parTrans" cxnId="{F169FF74-A6B1-43A5-9022-821C351E6923}">
      <dgm:prSet/>
      <dgm:spPr/>
      <dgm:t>
        <a:bodyPr/>
        <a:lstStyle/>
        <a:p>
          <a:endParaRPr lang="en-GB"/>
        </a:p>
      </dgm:t>
    </dgm:pt>
    <dgm:pt modelId="{B7BC6711-CF45-4491-A39D-501607BEC510}" type="sibTrans" cxnId="{F169FF74-A6B1-43A5-9022-821C351E6923}">
      <dgm:prSet/>
      <dgm:spPr/>
      <dgm:t>
        <a:bodyPr/>
        <a:lstStyle/>
        <a:p>
          <a:endParaRPr lang="en-GB"/>
        </a:p>
      </dgm:t>
    </dgm:pt>
    <dgm:pt modelId="{9E787EDC-3CAB-4C59-8730-A0A6D1C0DA44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 smtClean="0">
              <a:latin typeface="Arial" panose="020B0604020202020204" pitchFamily="34" charset="0"/>
              <a:cs typeface="Arial" panose="020B0604020202020204" pitchFamily="34" charset="0"/>
            </a:rPr>
            <a:t>MEASURES TO REDUCE WATER CONSUMPTION</a:t>
          </a:r>
          <a:endParaRPr lang="en-GB" dirty="0"/>
        </a:p>
      </dgm:t>
    </dgm:pt>
    <dgm:pt modelId="{BDE983E5-5FCF-42B3-B48E-0DBF402B0726}" type="parTrans" cxnId="{87C9E1AB-658A-4C50-9FA9-263361BB6375}">
      <dgm:prSet/>
      <dgm:spPr/>
      <dgm:t>
        <a:bodyPr/>
        <a:lstStyle/>
        <a:p>
          <a:endParaRPr lang="en-GB"/>
        </a:p>
      </dgm:t>
    </dgm:pt>
    <dgm:pt modelId="{37B8F463-9545-453A-BC76-A32A24A02BF0}" type="sibTrans" cxnId="{87C9E1AB-658A-4C50-9FA9-263361BB6375}">
      <dgm:prSet/>
      <dgm:spPr/>
      <dgm:t>
        <a:bodyPr/>
        <a:lstStyle/>
        <a:p>
          <a:endParaRPr lang="en-GB"/>
        </a:p>
      </dgm:t>
    </dgm:pt>
    <dgm:pt modelId="{A91516D3-A51B-4179-B9F4-C77640444951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 smtClean="0">
              <a:latin typeface="Arial" panose="020B0604020202020204" pitchFamily="34" charset="0"/>
              <a:cs typeface="Arial" panose="020B0604020202020204" pitchFamily="34" charset="0"/>
            </a:rPr>
            <a:t>CONCLUSIONS AND RECOMENDATIONS</a:t>
          </a:r>
        </a:p>
      </dgm:t>
    </dgm:pt>
    <dgm:pt modelId="{7B659539-19D3-4E60-95DB-8C7F40CA1BA1}" type="parTrans" cxnId="{06D30998-8EAE-47EA-9A86-FAD2B77A8E12}">
      <dgm:prSet/>
      <dgm:spPr/>
      <dgm:t>
        <a:bodyPr/>
        <a:lstStyle/>
        <a:p>
          <a:endParaRPr lang="en-GB"/>
        </a:p>
      </dgm:t>
    </dgm:pt>
    <dgm:pt modelId="{41BF6CDD-C8BB-4E90-BB78-272467F56305}" type="sibTrans" cxnId="{06D30998-8EAE-47EA-9A86-FAD2B77A8E12}">
      <dgm:prSet/>
      <dgm:spPr/>
      <dgm:t>
        <a:bodyPr/>
        <a:lstStyle/>
        <a:p>
          <a:endParaRPr lang="en-GB"/>
        </a:p>
      </dgm:t>
    </dgm:pt>
    <dgm:pt modelId="{320F24BC-775B-45FD-B212-DF9236BDBCA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 smtClean="0">
              <a:latin typeface="Arial" panose="020B0604020202020204" pitchFamily="34" charset="0"/>
              <a:cs typeface="Arial" panose="020B0604020202020204" pitchFamily="34" charset="0"/>
            </a:rPr>
            <a:t>PROJECT READINESS MATRIX</a:t>
          </a:r>
        </a:p>
      </dgm:t>
    </dgm:pt>
    <dgm:pt modelId="{5E729474-211B-47CD-9489-C6C5E34D0742}" type="parTrans" cxnId="{A0B6B516-8E3D-4DEF-9F08-22B1513ACD6C}">
      <dgm:prSet/>
      <dgm:spPr/>
      <dgm:t>
        <a:bodyPr/>
        <a:lstStyle/>
        <a:p>
          <a:endParaRPr lang="en-GB"/>
        </a:p>
      </dgm:t>
    </dgm:pt>
    <dgm:pt modelId="{F6FBEAB9-4A68-460C-A424-C8BC0A7B2B51}" type="sibTrans" cxnId="{A0B6B516-8E3D-4DEF-9F08-22B1513ACD6C}">
      <dgm:prSet/>
      <dgm:spPr/>
      <dgm:t>
        <a:bodyPr/>
        <a:lstStyle/>
        <a:p>
          <a:endParaRPr lang="en-GB"/>
        </a:p>
      </dgm:t>
    </dgm:pt>
    <dgm:pt modelId="{F2A708E0-54C8-430F-83A2-9CBD56C7A0E8}">
      <dgm:prSet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 smtClean="0">
              <a:latin typeface="Arial" panose="020B0604020202020204" pitchFamily="34" charset="0"/>
              <a:cs typeface="Arial" panose="020B0604020202020204" pitchFamily="34" charset="0"/>
            </a:rPr>
            <a:t>FINANCIAL IMPLICATIONS OF INTERVENTIONS</a:t>
          </a:r>
        </a:p>
      </dgm:t>
    </dgm:pt>
    <dgm:pt modelId="{108F6670-1C58-4B2E-9E0C-5650D25639F2}" type="parTrans" cxnId="{998A7C5D-8888-436F-B773-40228CD8E9B5}">
      <dgm:prSet/>
      <dgm:spPr/>
      <dgm:t>
        <a:bodyPr/>
        <a:lstStyle/>
        <a:p>
          <a:endParaRPr lang="en-GB"/>
        </a:p>
      </dgm:t>
    </dgm:pt>
    <dgm:pt modelId="{4BCAE732-EF7F-49A6-AAC4-D274D9FBE226}" type="sibTrans" cxnId="{998A7C5D-8888-436F-B773-40228CD8E9B5}">
      <dgm:prSet/>
      <dgm:spPr/>
      <dgm:t>
        <a:bodyPr/>
        <a:lstStyle/>
        <a:p>
          <a:endParaRPr lang="en-GB"/>
        </a:p>
      </dgm:t>
    </dgm:pt>
    <dgm:pt modelId="{7ECFB95A-D2D1-4A1F-9BEF-EAA6F02F1471}">
      <dgm:prSet phldrT="[Text]"/>
      <dgm:spPr>
        <a:solidFill>
          <a:schemeClr val="accent3">
            <a:lumMod val="75000"/>
          </a:schemeClr>
        </a:solidFill>
      </dgm:spPr>
      <dgm:t>
        <a:bodyPr/>
        <a:lstStyle/>
        <a:p>
          <a:r>
            <a:rPr lang="en-ZA" b="1" dirty="0" smtClean="0">
              <a:latin typeface="Arial" panose="020B0604020202020204" pitchFamily="34" charset="0"/>
              <a:cs typeface="Arial" panose="020B0604020202020204" pitchFamily="34" charset="0"/>
            </a:rPr>
            <a:t>MEASURES TO INCREASE WATER SUPPLY</a:t>
          </a:r>
          <a:endParaRPr lang="en-GB" dirty="0"/>
        </a:p>
      </dgm:t>
    </dgm:pt>
    <dgm:pt modelId="{6EF43943-605E-40BE-BDF9-70C6B8339BF0}" type="parTrans" cxnId="{49FB218D-83A2-48EA-81C2-B422B80003BB}">
      <dgm:prSet/>
      <dgm:spPr/>
      <dgm:t>
        <a:bodyPr/>
        <a:lstStyle/>
        <a:p>
          <a:endParaRPr lang="en-GB"/>
        </a:p>
      </dgm:t>
    </dgm:pt>
    <dgm:pt modelId="{5771578C-9116-49AA-BF1D-E331C47405C9}" type="sibTrans" cxnId="{49FB218D-83A2-48EA-81C2-B422B80003BB}">
      <dgm:prSet/>
      <dgm:spPr/>
      <dgm:t>
        <a:bodyPr/>
        <a:lstStyle/>
        <a:p>
          <a:endParaRPr lang="en-GB"/>
        </a:p>
      </dgm:t>
    </dgm:pt>
    <dgm:pt modelId="{E8999D21-A257-46CB-B404-9B5AEC5EEFED}" type="pres">
      <dgm:prSet presAssocID="{63D951B5-86D8-4C2D-9CDB-26CF0E2DA7CB}" presName="linearFlow" presStyleCnt="0">
        <dgm:presLayoutVars>
          <dgm:dir/>
          <dgm:resizeHandles val="exact"/>
        </dgm:presLayoutVars>
      </dgm:prSet>
      <dgm:spPr/>
    </dgm:pt>
    <dgm:pt modelId="{F50ACB6F-F97C-4F0F-A700-A6164ABC298D}" type="pres">
      <dgm:prSet presAssocID="{53F6810C-3667-40C8-9B82-2B985B51A566}" presName="composite" presStyleCnt="0"/>
      <dgm:spPr/>
    </dgm:pt>
    <dgm:pt modelId="{07BB476C-C202-4789-8EC1-2010D6066F51}" type="pres">
      <dgm:prSet presAssocID="{53F6810C-3667-40C8-9B82-2B985B51A566}" presName="imgShp" presStyleLbl="fgImgPlace1" presStyleIdx="0" presStyleCnt="7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C73796BE-B7A8-4FAC-968C-E1AEABBD36C5}" type="pres">
      <dgm:prSet presAssocID="{53F6810C-3667-40C8-9B82-2B985B51A566}" presName="txShp" presStyleLbl="node1" presStyleIdx="0" presStyleCnt="7" custLinFactNeighborX="408" custLinFactNeighborY="1230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8FBFFBDE-EAAC-47A1-8839-CBBD7222217E}" type="pres">
      <dgm:prSet presAssocID="{0C014D5D-85BE-42A5-8C49-607E53EC2CCD}" presName="spacing" presStyleCnt="0"/>
      <dgm:spPr/>
    </dgm:pt>
    <dgm:pt modelId="{56235E17-F5B6-4979-AF98-743610F2CFBC}" type="pres">
      <dgm:prSet presAssocID="{574AAC16-847B-4E92-B7CC-6A44B2ED8E77}" presName="composite" presStyleCnt="0"/>
      <dgm:spPr/>
    </dgm:pt>
    <dgm:pt modelId="{D4C3729C-3FD0-419F-B2A2-BDD5054531D0}" type="pres">
      <dgm:prSet presAssocID="{574AAC16-847B-4E92-B7CC-6A44B2ED8E77}" presName="imgShp" presStyleLbl="fgImgPlace1" presStyleIdx="1" presStyleCnt="7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</dgm:spPr>
    </dgm:pt>
    <dgm:pt modelId="{C758A53E-1658-40F2-8A6A-B949C0B9A962}" type="pres">
      <dgm:prSet presAssocID="{574AAC16-847B-4E92-B7CC-6A44B2ED8E77}" presName="txShp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14D04F1-7DB1-41F3-AFE7-F2BB43FADF8D}" type="pres">
      <dgm:prSet presAssocID="{B7BC6711-CF45-4491-A39D-501607BEC510}" presName="spacing" presStyleCnt="0"/>
      <dgm:spPr/>
    </dgm:pt>
    <dgm:pt modelId="{E8B0A1DD-9BE8-4D6F-AE43-ED3C44C6B0FB}" type="pres">
      <dgm:prSet presAssocID="{9E787EDC-3CAB-4C59-8730-A0A6D1C0DA44}" presName="composite" presStyleCnt="0"/>
      <dgm:spPr/>
    </dgm:pt>
    <dgm:pt modelId="{DDA3E0D9-381E-4022-88F6-7B59F2BD17E0}" type="pres">
      <dgm:prSet presAssocID="{9E787EDC-3CAB-4C59-8730-A0A6D1C0DA44}" presName="imgShp" presStyleLbl="fgImgPlace1" presStyleIdx="2" presStyleCnt="7"/>
      <dgm:spPr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9852F99B-D9A9-4DB9-8FDE-1656E11B9017}" type="pres">
      <dgm:prSet presAssocID="{9E787EDC-3CAB-4C59-8730-A0A6D1C0DA44}" presName="txShp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4341BB41-A54C-459A-8145-AD645095ACC4}" type="pres">
      <dgm:prSet presAssocID="{37B8F463-9545-453A-BC76-A32A24A02BF0}" presName="spacing" presStyleCnt="0"/>
      <dgm:spPr/>
    </dgm:pt>
    <dgm:pt modelId="{8B74A463-A78F-4506-A24D-34B4DCE5F00F}" type="pres">
      <dgm:prSet presAssocID="{7ECFB95A-D2D1-4A1F-9BEF-EAA6F02F1471}" presName="composite" presStyleCnt="0"/>
      <dgm:spPr/>
    </dgm:pt>
    <dgm:pt modelId="{2CAA34F6-6D26-4B96-9760-A3AFBA99C889}" type="pres">
      <dgm:prSet presAssocID="{7ECFB95A-D2D1-4A1F-9BEF-EAA6F02F1471}" presName="imgShp" presStyleLbl="fgImgPlace1" presStyleIdx="3" presStyleCnt="7"/>
      <dgm:spPr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</dgm:spPr>
    </dgm:pt>
    <dgm:pt modelId="{269ED7DB-9761-46C5-8F1B-2E991C8D076F}" type="pres">
      <dgm:prSet presAssocID="{7ECFB95A-D2D1-4A1F-9BEF-EAA6F02F1471}" presName="txShp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B4352AD0-B4EE-41C7-9F0B-F6F08728B9DA}" type="pres">
      <dgm:prSet presAssocID="{5771578C-9116-49AA-BF1D-E331C47405C9}" presName="spacing" presStyleCnt="0"/>
      <dgm:spPr/>
    </dgm:pt>
    <dgm:pt modelId="{053E18D8-D240-45FC-8A17-B35A39188BEF}" type="pres">
      <dgm:prSet presAssocID="{F2A708E0-54C8-430F-83A2-9CBD56C7A0E8}" presName="composite" presStyleCnt="0"/>
      <dgm:spPr/>
    </dgm:pt>
    <dgm:pt modelId="{BD1B560E-AE48-46E8-8878-727E71465E9E}" type="pres">
      <dgm:prSet presAssocID="{F2A708E0-54C8-430F-83A2-9CBD56C7A0E8}" presName="imgShp" presStyleLbl="fgImgPlace1" presStyleIdx="4" presStyleCnt="7"/>
      <dgm:spPr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3552BB54-EB6C-4E01-9621-19D9A9A7157A}" type="pres">
      <dgm:prSet presAssocID="{F2A708E0-54C8-430F-83A2-9CBD56C7A0E8}" presName="txShp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en-ZA"/>
        </a:p>
      </dgm:t>
    </dgm:pt>
    <dgm:pt modelId="{73E7901F-9049-4221-9690-77EE18526EAB}" type="pres">
      <dgm:prSet presAssocID="{4BCAE732-EF7F-49A6-AAC4-D274D9FBE226}" presName="spacing" presStyleCnt="0"/>
      <dgm:spPr/>
    </dgm:pt>
    <dgm:pt modelId="{E0DDC323-57F6-474D-8918-49F7AF4720C0}" type="pres">
      <dgm:prSet presAssocID="{320F24BC-775B-45FD-B212-DF9236BDBCA8}" presName="composite" presStyleCnt="0"/>
      <dgm:spPr/>
    </dgm:pt>
    <dgm:pt modelId="{442A6D77-735E-41BD-96FC-36D9A2B73E58}" type="pres">
      <dgm:prSet presAssocID="{320F24BC-775B-45FD-B212-DF9236BDBCA8}" presName="imgShp" presStyleLbl="fgImgPlace1" presStyleIdx="5" presStyleCnt="7"/>
      <dgm:spPr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</dgm:spPr>
    </dgm:pt>
    <dgm:pt modelId="{AC340FA0-F99D-4144-BFC3-6665B685C8A8}" type="pres">
      <dgm:prSet presAssocID="{320F24BC-775B-45FD-B212-DF9236BDBCA8}" presName="txShp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  <dgm:pt modelId="{023CC5BF-DD79-4407-8570-57D814BBE268}" type="pres">
      <dgm:prSet presAssocID="{F6FBEAB9-4A68-460C-A424-C8BC0A7B2B51}" presName="spacing" presStyleCnt="0"/>
      <dgm:spPr/>
    </dgm:pt>
    <dgm:pt modelId="{F1F11292-F328-4D40-BB35-7422F37F9CE4}" type="pres">
      <dgm:prSet presAssocID="{A91516D3-A51B-4179-B9F4-C77640444951}" presName="composite" presStyleCnt="0"/>
      <dgm:spPr/>
    </dgm:pt>
    <dgm:pt modelId="{AC63B52B-CDF2-4A4D-B009-E4B399ACE523}" type="pres">
      <dgm:prSet presAssocID="{A91516D3-A51B-4179-B9F4-C77640444951}" presName="imgShp" presStyleLbl="fgImgPlace1" presStyleIdx="6" presStyleCnt="7"/>
      <dgm:spPr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</dgm:spPr>
    </dgm:pt>
    <dgm:pt modelId="{A4C5BBAF-2181-4E7C-8168-A626294BB3DB}" type="pres">
      <dgm:prSet presAssocID="{A91516D3-A51B-4179-B9F4-C77640444951}" presName="txShp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en-GB"/>
        </a:p>
      </dgm:t>
    </dgm:pt>
  </dgm:ptLst>
  <dgm:cxnLst>
    <dgm:cxn modelId="{87C9E1AB-658A-4C50-9FA9-263361BB6375}" srcId="{63D951B5-86D8-4C2D-9CDB-26CF0E2DA7CB}" destId="{9E787EDC-3CAB-4C59-8730-A0A6D1C0DA44}" srcOrd="2" destOrd="0" parTransId="{BDE983E5-5FCF-42B3-B48E-0DBF402B0726}" sibTransId="{37B8F463-9545-453A-BC76-A32A24A02BF0}"/>
    <dgm:cxn modelId="{A0B6B516-8E3D-4DEF-9F08-22B1513ACD6C}" srcId="{63D951B5-86D8-4C2D-9CDB-26CF0E2DA7CB}" destId="{320F24BC-775B-45FD-B212-DF9236BDBCA8}" srcOrd="5" destOrd="0" parTransId="{5E729474-211B-47CD-9489-C6C5E34D0742}" sibTransId="{F6FBEAB9-4A68-460C-A424-C8BC0A7B2B51}"/>
    <dgm:cxn modelId="{6D91F4E9-BD0A-4ABA-8F90-56923AF84B4F}" type="presOf" srcId="{7ECFB95A-D2D1-4A1F-9BEF-EAA6F02F1471}" destId="{269ED7DB-9761-46C5-8F1B-2E991C8D076F}" srcOrd="0" destOrd="0" presId="urn:microsoft.com/office/officeart/2005/8/layout/vList3#1"/>
    <dgm:cxn modelId="{49FB218D-83A2-48EA-81C2-B422B80003BB}" srcId="{63D951B5-86D8-4C2D-9CDB-26CF0E2DA7CB}" destId="{7ECFB95A-D2D1-4A1F-9BEF-EAA6F02F1471}" srcOrd="3" destOrd="0" parTransId="{6EF43943-605E-40BE-BDF9-70C6B8339BF0}" sibTransId="{5771578C-9116-49AA-BF1D-E331C47405C9}"/>
    <dgm:cxn modelId="{46AFFAA8-C550-422A-AF00-8B76F0B4EDFE}" type="presOf" srcId="{63D951B5-86D8-4C2D-9CDB-26CF0E2DA7CB}" destId="{E8999D21-A257-46CB-B404-9B5AEC5EEFED}" srcOrd="0" destOrd="0" presId="urn:microsoft.com/office/officeart/2005/8/layout/vList3#1"/>
    <dgm:cxn modelId="{220F923A-39D2-4E83-BB08-7F729EB667B2}" type="presOf" srcId="{F2A708E0-54C8-430F-83A2-9CBD56C7A0E8}" destId="{3552BB54-EB6C-4E01-9621-19D9A9A7157A}" srcOrd="0" destOrd="0" presId="urn:microsoft.com/office/officeart/2005/8/layout/vList3#1"/>
    <dgm:cxn modelId="{06D30998-8EAE-47EA-9A86-FAD2B77A8E12}" srcId="{63D951B5-86D8-4C2D-9CDB-26CF0E2DA7CB}" destId="{A91516D3-A51B-4179-B9F4-C77640444951}" srcOrd="6" destOrd="0" parTransId="{7B659539-19D3-4E60-95DB-8C7F40CA1BA1}" sibTransId="{41BF6CDD-C8BB-4E90-BB78-272467F56305}"/>
    <dgm:cxn modelId="{73A99DC8-5462-4121-9D7F-BA856463A7FA}" type="presOf" srcId="{9E787EDC-3CAB-4C59-8730-A0A6D1C0DA44}" destId="{9852F99B-D9A9-4DB9-8FDE-1656E11B9017}" srcOrd="0" destOrd="0" presId="urn:microsoft.com/office/officeart/2005/8/layout/vList3#1"/>
    <dgm:cxn modelId="{C5F708A1-9F86-4E3C-B10F-141D0133C7F3}" type="presOf" srcId="{574AAC16-847B-4E92-B7CC-6A44B2ED8E77}" destId="{C758A53E-1658-40F2-8A6A-B949C0B9A962}" srcOrd="0" destOrd="0" presId="urn:microsoft.com/office/officeart/2005/8/layout/vList3#1"/>
    <dgm:cxn modelId="{998A7C5D-8888-436F-B773-40228CD8E9B5}" srcId="{63D951B5-86D8-4C2D-9CDB-26CF0E2DA7CB}" destId="{F2A708E0-54C8-430F-83A2-9CBD56C7A0E8}" srcOrd="4" destOrd="0" parTransId="{108F6670-1C58-4B2E-9E0C-5650D25639F2}" sibTransId="{4BCAE732-EF7F-49A6-AAC4-D274D9FBE226}"/>
    <dgm:cxn modelId="{F169FF74-A6B1-43A5-9022-821C351E6923}" srcId="{63D951B5-86D8-4C2D-9CDB-26CF0E2DA7CB}" destId="{574AAC16-847B-4E92-B7CC-6A44B2ED8E77}" srcOrd="1" destOrd="0" parTransId="{9F8E8437-86B5-4C9F-A7AF-811E696D0F6D}" sibTransId="{B7BC6711-CF45-4491-A39D-501607BEC510}"/>
    <dgm:cxn modelId="{CD918344-3114-4F63-BDB1-768F376F1A96}" srcId="{63D951B5-86D8-4C2D-9CDB-26CF0E2DA7CB}" destId="{53F6810C-3667-40C8-9B82-2B985B51A566}" srcOrd="0" destOrd="0" parTransId="{9A93F0D5-EAFC-4B26-BB15-A89B04A49736}" sibTransId="{0C014D5D-85BE-42A5-8C49-607E53EC2CCD}"/>
    <dgm:cxn modelId="{0FFFD4FA-B294-46AC-A328-A6B78555296D}" type="presOf" srcId="{A91516D3-A51B-4179-B9F4-C77640444951}" destId="{A4C5BBAF-2181-4E7C-8168-A626294BB3DB}" srcOrd="0" destOrd="0" presId="urn:microsoft.com/office/officeart/2005/8/layout/vList3#1"/>
    <dgm:cxn modelId="{2ECE8DFC-CD8D-4999-9207-AE98434498AA}" type="presOf" srcId="{53F6810C-3667-40C8-9B82-2B985B51A566}" destId="{C73796BE-B7A8-4FAC-968C-E1AEABBD36C5}" srcOrd="0" destOrd="0" presId="urn:microsoft.com/office/officeart/2005/8/layout/vList3#1"/>
    <dgm:cxn modelId="{A08A6E81-1208-487A-9806-13E16BC66609}" type="presOf" srcId="{320F24BC-775B-45FD-B212-DF9236BDBCA8}" destId="{AC340FA0-F99D-4144-BFC3-6665B685C8A8}" srcOrd="0" destOrd="0" presId="urn:microsoft.com/office/officeart/2005/8/layout/vList3#1"/>
    <dgm:cxn modelId="{E6CE8EF2-C147-46B4-99EA-6C114651021C}" type="presParOf" srcId="{E8999D21-A257-46CB-B404-9B5AEC5EEFED}" destId="{F50ACB6F-F97C-4F0F-A700-A6164ABC298D}" srcOrd="0" destOrd="0" presId="urn:microsoft.com/office/officeart/2005/8/layout/vList3#1"/>
    <dgm:cxn modelId="{BD093D04-B4C7-4CC8-B7F2-3E94B055B966}" type="presParOf" srcId="{F50ACB6F-F97C-4F0F-A700-A6164ABC298D}" destId="{07BB476C-C202-4789-8EC1-2010D6066F51}" srcOrd="0" destOrd="0" presId="urn:microsoft.com/office/officeart/2005/8/layout/vList3#1"/>
    <dgm:cxn modelId="{AAF1FCDA-8D4C-4273-982A-F62B289F31AA}" type="presParOf" srcId="{F50ACB6F-F97C-4F0F-A700-A6164ABC298D}" destId="{C73796BE-B7A8-4FAC-968C-E1AEABBD36C5}" srcOrd="1" destOrd="0" presId="urn:microsoft.com/office/officeart/2005/8/layout/vList3#1"/>
    <dgm:cxn modelId="{553343F1-330B-46CA-B0FD-6E4EB0777B93}" type="presParOf" srcId="{E8999D21-A257-46CB-B404-9B5AEC5EEFED}" destId="{8FBFFBDE-EAAC-47A1-8839-CBBD7222217E}" srcOrd="1" destOrd="0" presId="urn:microsoft.com/office/officeart/2005/8/layout/vList3#1"/>
    <dgm:cxn modelId="{9C1FC05B-097B-408B-A564-3AD14C6E3261}" type="presParOf" srcId="{E8999D21-A257-46CB-B404-9B5AEC5EEFED}" destId="{56235E17-F5B6-4979-AF98-743610F2CFBC}" srcOrd="2" destOrd="0" presId="urn:microsoft.com/office/officeart/2005/8/layout/vList3#1"/>
    <dgm:cxn modelId="{B40EF43E-0978-4710-9993-C16B5535042C}" type="presParOf" srcId="{56235E17-F5B6-4979-AF98-743610F2CFBC}" destId="{D4C3729C-3FD0-419F-B2A2-BDD5054531D0}" srcOrd="0" destOrd="0" presId="urn:microsoft.com/office/officeart/2005/8/layout/vList3#1"/>
    <dgm:cxn modelId="{9CFA4708-0DB0-4DC0-B774-B23E26917457}" type="presParOf" srcId="{56235E17-F5B6-4979-AF98-743610F2CFBC}" destId="{C758A53E-1658-40F2-8A6A-B949C0B9A962}" srcOrd="1" destOrd="0" presId="urn:microsoft.com/office/officeart/2005/8/layout/vList3#1"/>
    <dgm:cxn modelId="{6088BDEA-A8F7-43A6-B46E-F42A95CEB4D8}" type="presParOf" srcId="{E8999D21-A257-46CB-B404-9B5AEC5EEFED}" destId="{014D04F1-7DB1-41F3-AFE7-F2BB43FADF8D}" srcOrd="3" destOrd="0" presId="urn:microsoft.com/office/officeart/2005/8/layout/vList3#1"/>
    <dgm:cxn modelId="{4AC7D05C-B37E-471B-A735-716D40FEC562}" type="presParOf" srcId="{E8999D21-A257-46CB-B404-9B5AEC5EEFED}" destId="{E8B0A1DD-9BE8-4D6F-AE43-ED3C44C6B0FB}" srcOrd="4" destOrd="0" presId="urn:microsoft.com/office/officeart/2005/8/layout/vList3#1"/>
    <dgm:cxn modelId="{C6235CE7-3141-4AA7-B38F-9302DD175485}" type="presParOf" srcId="{E8B0A1DD-9BE8-4D6F-AE43-ED3C44C6B0FB}" destId="{DDA3E0D9-381E-4022-88F6-7B59F2BD17E0}" srcOrd="0" destOrd="0" presId="urn:microsoft.com/office/officeart/2005/8/layout/vList3#1"/>
    <dgm:cxn modelId="{3DD14392-6135-400F-B42E-7AAAD301ABA5}" type="presParOf" srcId="{E8B0A1DD-9BE8-4D6F-AE43-ED3C44C6B0FB}" destId="{9852F99B-D9A9-4DB9-8FDE-1656E11B9017}" srcOrd="1" destOrd="0" presId="urn:microsoft.com/office/officeart/2005/8/layout/vList3#1"/>
    <dgm:cxn modelId="{80EC1B08-03E0-4A75-82BC-C87D46F4C72A}" type="presParOf" srcId="{E8999D21-A257-46CB-B404-9B5AEC5EEFED}" destId="{4341BB41-A54C-459A-8145-AD645095ACC4}" srcOrd="5" destOrd="0" presId="urn:microsoft.com/office/officeart/2005/8/layout/vList3#1"/>
    <dgm:cxn modelId="{D083D929-F914-4F82-968E-D969F57545F9}" type="presParOf" srcId="{E8999D21-A257-46CB-B404-9B5AEC5EEFED}" destId="{8B74A463-A78F-4506-A24D-34B4DCE5F00F}" srcOrd="6" destOrd="0" presId="urn:microsoft.com/office/officeart/2005/8/layout/vList3#1"/>
    <dgm:cxn modelId="{7AC1B4BF-1E2F-4EC8-AE47-3CA916E57286}" type="presParOf" srcId="{8B74A463-A78F-4506-A24D-34B4DCE5F00F}" destId="{2CAA34F6-6D26-4B96-9760-A3AFBA99C889}" srcOrd="0" destOrd="0" presId="urn:microsoft.com/office/officeart/2005/8/layout/vList3#1"/>
    <dgm:cxn modelId="{48F3A605-9EAB-462F-AA36-3E0CA0E11BEC}" type="presParOf" srcId="{8B74A463-A78F-4506-A24D-34B4DCE5F00F}" destId="{269ED7DB-9761-46C5-8F1B-2E991C8D076F}" srcOrd="1" destOrd="0" presId="urn:microsoft.com/office/officeart/2005/8/layout/vList3#1"/>
    <dgm:cxn modelId="{E1CB6F34-4060-4611-A4F7-EF5629BB6B9C}" type="presParOf" srcId="{E8999D21-A257-46CB-B404-9B5AEC5EEFED}" destId="{B4352AD0-B4EE-41C7-9F0B-F6F08728B9DA}" srcOrd="7" destOrd="0" presId="urn:microsoft.com/office/officeart/2005/8/layout/vList3#1"/>
    <dgm:cxn modelId="{C3A31F39-5A9B-4AE8-BCCD-20E82A1940CC}" type="presParOf" srcId="{E8999D21-A257-46CB-B404-9B5AEC5EEFED}" destId="{053E18D8-D240-45FC-8A17-B35A39188BEF}" srcOrd="8" destOrd="0" presId="urn:microsoft.com/office/officeart/2005/8/layout/vList3#1"/>
    <dgm:cxn modelId="{F59AB897-087F-4778-978E-46B53F3E156D}" type="presParOf" srcId="{053E18D8-D240-45FC-8A17-B35A39188BEF}" destId="{BD1B560E-AE48-46E8-8878-727E71465E9E}" srcOrd="0" destOrd="0" presId="urn:microsoft.com/office/officeart/2005/8/layout/vList3#1"/>
    <dgm:cxn modelId="{8617D72E-BF98-49B1-8872-C090A766568C}" type="presParOf" srcId="{053E18D8-D240-45FC-8A17-B35A39188BEF}" destId="{3552BB54-EB6C-4E01-9621-19D9A9A7157A}" srcOrd="1" destOrd="0" presId="urn:microsoft.com/office/officeart/2005/8/layout/vList3#1"/>
    <dgm:cxn modelId="{D8CF33B4-8F5D-4C60-9DEF-C472CFABA86B}" type="presParOf" srcId="{E8999D21-A257-46CB-B404-9B5AEC5EEFED}" destId="{73E7901F-9049-4221-9690-77EE18526EAB}" srcOrd="9" destOrd="0" presId="urn:microsoft.com/office/officeart/2005/8/layout/vList3#1"/>
    <dgm:cxn modelId="{55233DFE-9D5E-42A5-836F-39A391FDDAF9}" type="presParOf" srcId="{E8999D21-A257-46CB-B404-9B5AEC5EEFED}" destId="{E0DDC323-57F6-474D-8918-49F7AF4720C0}" srcOrd="10" destOrd="0" presId="urn:microsoft.com/office/officeart/2005/8/layout/vList3#1"/>
    <dgm:cxn modelId="{C933C4D6-3B94-4D0E-9469-348F9336D9A7}" type="presParOf" srcId="{E0DDC323-57F6-474D-8918-49F7AF4720C0}" destId="{442A6D77-735E-41BD-96FC-36D9A2B73E58}" srcOrd="0" destOrd="0" presId="urn:microsoft.com/office/officeart/2005/8/layout/vList3#1"/>
    <dgm:cxn modelId="{4C3072B5-23B9-426E-AC4E-C86FBD2BB0BF}" type="presParOf" srcId="{E0DDC323-57F6-474D-8918-49F7AF4720C0}" destId="{AC340FA0-F99D-4144-BFC3-6665B685C8A8}" srcOrd="1" destOrd="0" presId="urn:microsoft.com/office/officeart/2005/8/layout/vList3#1"/>
    <dgm:cxn modelId="{686D79C5-B2D3-449F-B2A4-7E869F45A6A1}" type="presParOf" srcId="{E8999D21-A257-46CB-B404-9B5AEC5EEFED}" destId="{023CC5BF-DD79-4407-8570-57D814BBE268}" srcOrd="11" destOrd="0" presId="urn:microsoft.com/office/officeart/2005/8/layout/vList3#1"/>
    <dgm:cxn modelId="{C620C1C9-64A8-419A-98D2-B00E834F10E9}" type="presParOf" srcId="{E8999D21-A257-46CB-B404-9B5AEC5EEFED}" destId="{F1F11292-F328-4D40-BB35-7422F37F9CE4}" srcOrd="12" destOrd="0" presId="urn:microsoft.com/office/officeart/2005/8/layout/vList3#1"/>
    <dgm:cxn modelId="{4FD89AAF-77E5-4949-A1A3-8EB1575E64A8}" type="presParOf" srcId="{F1F11292-F328-4D40-BB35-7422F37F9CE4}" destId="{AC63B52B-CDF2-4A4D-B009-E4B399ACE523}" srcOrd="0" destOrd="0" presId="urn:microsoft.com/office/officeart/2005/8/layout/vList3#1"/>
    <dgm:cxn modelId="{E4D1F29D-5D3B-4FDC-BE7C-221D1AFDF4C1}" type="presParOf" srcId="{F1F11292-F328-4D40-BB35-7422F37F9CE4}" destId="{A4C5BBAF-2181-4E7C-8168-A626294BB3DB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73796BE-B7A8-4FAC-968C-E1AEABBD36C5}">
      <dsp:nvSpPr>
        <dsp:cNvPr id="0" name=""/>
        <dsp:cNvSpPr/>
      </dsp:nvSpPr>
      <dsp:spPr>
        <a:xfrm rot="10800000">
          <a:off x="1578270" y="8071"/>
          <a:ext cx="5610112" cy="569231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1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INTRODUCTION AND PURPOSE</a:t>
          </a:r>
          <a:endParaRPr lang="en-GB" sz="1700" kern="1200" dirty="0"/>
        </a:p>
      </dsp:txBody>
      <dsp:txXfrm rot="10800000">
        <a:off x="1720578" y="8071"/>
        <a:ext cx="5467804" cy="569231"/>
      </dsp:txXfrm>
    </dsp:sp>
    <dsp:sp modelId="{07BB476C-C202-4789-8EC1-2010D6066F51}">
      <dsp:nvSpPr>
        <dsp:cNvPr id="0" name=""/>
        <dsp:cNvSpPr/>
      </dsp:nvSpPr>
      <dsp:spPr>
        <a:xfrm>
          <a:off x="1270765" y="1070"/>
          <a:ext cx="569231" cy="569231"/>
        </a:xfrm>
        <a:prstGeom prst="ellipse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758A53E-1658-40F2-8A6A-B949C0B9A962}">
      <dsp:nvSpPr>
        <dsp:cNvPr id="0" name=""/>
        <dsp:cNvSpPr/>
      </dsp:nvSpPr>
      <dsp:spPr>
        <a:xfrm rot="10800000">
          <a:off x="1555381" y="740221"/>
          <a:ext cx="5610112" cy="569231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1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ANALYSIS OF THE AVAILABLE WATER</a:t>
          </a:r>
          <a:endParaRPr lang="en-GB" sz="1700" kern="1200" dirty="0"/>
        </a:p>
      </dsp:txBody>
      <dsp:txXfrm rot="10800000">
        <a:off x="1697689" y="740221"/>
        <a:ext cx="5467804" cy="569231"/>
      </dsp:txXfrm>
    </dsp:sp>
    <dsp:sp modelId="{D4C3729C-3FD0-419F-B2A2-BDD5054531D0}">
      <dsp:nvSpPr>
        <dsp:cNvPr id="0" name=""/>
        <dsp:cNvSpPr/>
      </dsp:nvSpPr>
      <dsp:spPr>
        <a:xfrm>
          <a:off x="1270765" y="740221"/>
          <a:ext cx="569231" cy="569231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t="-2000" b="-2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852F99B-D9A9-4DB9-8FDE-1656E11B9017}">
      <dsp:nvSpPr>
        <dsp:cNvPr id="0" name=""/>
        <dsp:cNvSpPr/>
      </dsp:nvSpPr>
      <dsp:spPr>
        <a:xfrm rot="10800000">
          <a:off x="1555381" y="1479372"/>
          <a:ext cx="5610112" cy="569231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1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MEASURES TO REDUCE WATER CONSUMPTION</a:t>
          </a:r>
          <a:endParaRPr lang="en-GB" sz="1700" kern="1200" dirty="0"/>
        </a:p>
      </dsp:txBody>
      <dsp:txXfrm rot="10800000">
        <a:off x="1697689" y="1479372"/>
        <a:ext cx="5467804" cy="569231"/>
      </dsp:txXfrm>
    </dsp:sp>
    <dsp:sp modelId="{DDA3E0D9-381E-4022-88F6-7B59F2BD17E0}">
      <dsp:nvSpPr>
        <dsp:cNvPr id="0" name=""/>
        <dsp:cNvSpPr/>
      </dsp:nvSpPr>
      <dsp:spPr>
        <a:xfrm>
          <a:off x="1270765" y="1479372"/>
          <a:ext cx="569231" cy="569231"/>
        </a:xfrm>
        <a:prstGeom prst="ellipse">
          <a:avLst/>
        </a:prstGeom>
        <a:blipFill>
          <a:blip xmlns:r="http://schemas.openxmlformats.org/officeDocument/2006/relationships"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69ED7DB-9761-46C5-8F1B-2E991C8D076F}">
      <dsp:nvSpPr>
        <dsp:cNvPr id="0" name=""/>
        <dsp:cNvSpPr/>
      </dsp:nvSpPr>
      <dsp:spPr>
        <a:xfrm rot="10800000">
          <a:off x="1555381" y="2218523"/>
          <a:ext cx="5610112" cy="569231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1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MEASURES TO INCREASE WATER SUPPLY</a:t>
          </a:r>
          <a:endParaRPr lang="en-GB" sz="1700" kern="1200" dirty="0"/>
        </a:p>
      </dsp:txBody>
      <dsp:txXfrm rot="10800000">
        <a:off x="1697689" y="2218523"/>
        <a:ext cx="5467804" cy="569231"/>
      </dsp:txXfrm>
    </dsp:sp>
    <dsp:sp modelId="{2CAA34F6-6D26-4B96-9760-A3AFBA99C889}">
      <dsp:nvSpPr>
        <dsp:cNvPr id="0" name=""/>
        <dsp:cNvSpPr/>
      </dsp:nvSpPr>
      <dsp:spPr>
        <a:xfrm>
          <a:off x="1270765" y="2218523"/>
          <a:ext cx="569231" cy="569231"/>
        </a:xfrm>
        <a:prstGeom prst="ellipse">
          <a:avLst/>
        </a:prstGeom>
        <a:blipFill>
          <a:blip xmlns:r="http://schemas.openxmlformats.org/officeDocument/2006/relationships"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9000" r="-39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552BB54-EB6C-4E01-9621-19D9A9A7157A}">
      <dsp:nvSpPr>
        <dsp:cNvPr id="0" name=""/>
        <dsp:cNvSpPr/>
      </dsp:nvSpPr>
      <dsp:spPr>
        <a:xfrm rot="10800000">
          <a:off x="1555381" y="2957674"/>
          <a:ext cx="5610112" cy="569231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1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FINANCIAL IMPLICATIONS OF INTERVENTIONS</a:t>
          </a:r>
        </a:p>
      </dsp:txBody>
      <dsp:txXfrm rot="10800000">
        <a:off x="1697689" y="2957674"/>
        <a:ext cx="5467804" cy="569231"/>
      </dsp:txXfrm>
    </dsp:sp>
    <dsp:sp modelId="{BD1B560E-AE48-46E8-8878-727E71465E9E}">
      <dsp:nvSpPr>
        <dsp:cNvPr id="0" name=""/>
        <dsp:cNvSpPr/>
      </dsp:nvSpPr>
      <dsp:spPr>
        <a:xfrm>
          <a:off x="1270765" y="2957674"/>
          <a:ext cx="569231" cy="569231"/>
        </a:xfrm>
        <a:prstGeom prst="ellipse">
          <a:avLst/>
        </a:prstGeom>
        <a:blipFill>
          <a:blip xmlns:r="http://schemas.openxmlformats.org/officeDocument/2006/relationships"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C340FA0-F99D-4144-BFC3-6665B685C8A8}">
      <dsp:nvSpPr>
        <dsp:cNvPr id="0" name=""/>
        <dsp:cNvSpPr/>
      </dsp:nvSpPr>
      <dsp:spPr>
        <a:xfrm rot="10800000">
          <a:off x="1555381" y="3696825"/>
          <a:ext cx="5610112" cy="569231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1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PROJECT READINESS MATRIX</a:t>
          </a:r>
        </a:p>
      </dsp:txBody>
      <dsp:txXfrm rot="10800000">
        <a:off x="1697689" y="3696825"/>
        <a:ext cx="5467804" cy="569231"/>
      </dsp:txXfrm>
    </dsp:sp>
    <dsp:sp modelId="{442A6D77-735E-41BD-96FC-36D9A2B73E58}">
      <dsp:nvSpPr>
        <dsp:cNvPr id="0" name=""/>
        <dsp:cNvSpPr/>
      </dsp:nvSpPr>
      <dsp:spPr>
        <a:xfrm>
          <a:off x="1270765" y="3696825"/>
          <a:ext cx="569231" cy="569231"/>
        </a:xfrm>
        <a:prstGeom prst="ellipse">
          <a:avLst/>
        </a:prstGeom>
        <a:blipFill>
          <a:blip xmlns:r="http://schemas.openxmlformats.org/officeDocument/2006/relationships"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17000" r="-17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4C5BBAF-2181-4E7C-8168-A626294BB3DB}">
      <dsp:nvSpPr>
        <dsp:cNvPr id="0" name=""/>
        <dsp:cNvSpPr/>
      </dsp:nvSpPr>
      <dsp:spPr>
        <a:xfrm rot="10800000">
          <a:off x="1555381" y="4435976"/>
          <a:ext cx="5610112" cy="569231"/>
        </a:xfrm>
        <a:prstGeom prst="homePlate">
          <a:avLst/>
        </a:prstGeom>
        <a:solidFill>
          <a:schemeClr val="accent3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51015" tIns="64770" rIns="120904" bIns="64770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ZA" sz="1700" b="1" kern="1200" dirty="0" smtClean="0">
              <a:latin typeface="Arial" panose="020B0604020202020204" pitchFamily="34" charset="0"/>
              <a:cs typeface="Arial" panose="020B0604020202020204" pitchFamily="34" charset="0"/>
            </a:rPr>
            <a:t>CONCLUSIONS AND RECOMENDATIONS</a:t>
          </a:r>
        </a:p>
      </dsp:txBody>
      <dsp:txXfrm rot="10800000">
        <a:off x="1697689" y="4435976"/>
        <a:ext cx="5467804" cy="569231"/>
      </dsp:txXfrm>
    </dsp:sp>
    <dsp:sp modelId="{AC63B52B-CDF2-4A4D-B009-E4B399ACE523}">
      <dsp:nvSpPr>
        <dsp:cNvPr id="0" name=""/>
        <dsp:cNvSpPr/>
      </dsp:nvSpPr>
      <dsp:spPr>
        <a:xfrm>
          <a:off x="1270765" y="4435976"/>
          <a:ext cx="569231" cy="569231"/>
        </a:xfrm>
        <a:prstGeom prst="ellipse">
          <a:avLst/>
        </a:prstGeom>
        <a:blipFill>
          <a:blip xmlns:r="http://schemas.openxmlformats.org/officeDocument/2006/relationships"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30000" r="-3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3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34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69499405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11592916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23667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1170339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2614692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4817968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733541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8776722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14274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61393378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ZA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ZA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4413260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ZA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ZA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1063F1-952B-492E-899B-D8EFED31A733}" type="datetimeFigureOut">
              <a:rPr lang="en-ZA" smtClean="0"/>
              <a:pPr/>
              <a:t>2017/08/15</a:t>
            </a:fld>
            <a:endParaRPr lang="en-ZA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ZA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A623D07-11A7-4808-A6F1-9992CCEED829}" type="slidenum">
              <a:rPr lang="en-ZA" smtClean="0"/>
              <a:pPr/>
              <a:t>‹#›</a:t>
            </a:fld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6012547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2.emf"/><Relationship Id="rId5" Type="http://schemas.openxmlformats.org/officeDocument/2006/relationships/package" Target="../embeddings/Microsoft_Word_Document1.docx"/><Relationship Id="rId4" Type="http://schemas.openxmlformats.org/officeDocument/2006/relationships/oleObject" Target="../embeddings/oleObject1.bin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emf"/><Relationship Id="rId5" Type="http://schemas.openxmlformats.org/officeDocument/2006/relationships/package" Target="../embeddings/Microsoft_Excel_Worksheet2.xlsx"/><Relationship Id="rId4" Type="http://schemas.openxmlformats.org/officeDocument/2006/relationships/oleObject" Target="../embeddings/oleObject2.bin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3" t="1145" r="-417" b="2189"/>
          <a:stretch/>
        </p:blipFill>
        <p:spPr>
          <a:xfrm>
            <a:off x="-16003" y="-27384"/>
            <a:ext cx="8980491" cy="687890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347864" y="2204864"/>
            <a:ext cx="5596115" cy="1229528"/>
          </a:xfrm>
        </p:spPr>
        <p:txBody>
          <a:bodyPr>
            <a:normAutofit fontScale="90000"/>
          </a:bodyPr>
          <a:lstStyle/>
          <a:p>
            <a:pPr algn="r"/>
            <a:r>
              <a:rPr lang="en-ZA" b="1" dirty="0" smtClean="0"/>
              <a:t>INFRASTRUCTURE &amp; ENGINEERING:</a:t>
            </a:r>
            <a:br>
              <a:rPr lang="en-ZA" b="1" dirty="0" smtClean="0"/>
            </a:br>
            <a:r>
              <a:rPr lang="en-ZA" b="1" dirty="0" smtClean="0"/>
              <a:t>WATER AND SANITATION</a:t>
            </a:r>
            <a:endParaRPr lang="en-ZA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3051" y="3860372"/>
            <a:ext cx="3744416" cy="1872208"/>
          </a:xfrm>
        </p:spPr>
        <p:txBody>
          <a:bodyPr>
            <a:normAutofit fontScale="77500" lnSpcReduction="20000"/>
          </a:bodyPr>
          <a:lstStyle/>
          <a:p>
            <a:pPr algn="r"/>
            <a:r>
              <a:rPr lang="en-ZA" b="1" dirty="0" smtClean="0">
                <a:solidFill>
                  <a:schemeClr val="tx1"/>
                </a:solidFill>
              </a:rPr>
              <a:t>ALGOA WATER SUPPLY SYSTEM RESTRICTIONS MONITORING MEETING</a:t>
            </a:r>
            <a:endParaRPr lang="en-ZA" b="1" dirty="0">
              <a:solidFill>
                <a:schemeClr val="tx1"/>
              </a:solidFill>
            </a:endParaRPr>
          </a:p>
          <a:p>
            <a:pPr algn="r"/>
            <a:endParaRPr lang="en-ZA" b="1" dirty="0" smtClean="0">
              <a:solidFill>
                <a:schemeClr val="tx1"/>
              </a:solidFill>
            </a:endParaRPr>
          </a:p>
          <a:p>
            <a:pPr algn="r"/>
            <a:r>
              <a:rPr lang="en-ZA" b="1" dirty="0" smtClean="0">
                <a:solidFill>
                  <a:schemeClr val="tx1"/>
                </a:solidFill>
              </a:rPr>
              <a:t>14 August 2017 </a:t>
            </a:r>
            <a:endParaRPr lang="en-ZA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1681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759689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Churchill Dam Status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" y="1197148"/>
            <a:ext cx="4613176" cy="28273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219" name="Picture 3" descr="C:\Users\bmartin\Desktop\File\Water\Drought201617\Photos\Churchill July 2017\20170701_11092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2413" y="1221354"/>
            <a:ext cx="4561587" cy="27895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bmartin\Desktop\File\Water\Drought201617\Photos\Churchill July 2017\20170701_1109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4010861"/>
            <a:ext cx="4613177" cy="28420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77" y="4002475"/>
            <a:ext cx="4501111" cy="2850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00716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759689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Churchill Dam Status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43" name="Picture 3" descr="C:\Users\bmartin\Desktop\File\Water\Drought201617\Photos\Churchill July 2017\20170701_1119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21355"/>
            <a:ext cx="9144000" cy="25676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bmartin\Desktop\File\Water\Drought201617\Photos\Churchill July 2017\20170701_11230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17032"/>
            <a:ext cx="4572000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bmartin\Desktop\File\Water\Drought201617\Photos\Churchill July 2017\IMG-20170727-WA0003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3727715"/>
            <a:ext cx="4572000" cy="3130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4900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3213431" y="-686006"/>
            <a:ext cx="814724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 Dam levels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Rectangle 7"/>
          <p:cNvSpPr/>
          <p:nvPr/>
        </p:nvSpPr>
        <p:spPr>
          <a:xfrm rot="16200000">
            <a:off x="-512495" y="4678953"/>
            <a:ext cx="243837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Overall Monthly Storage Capacities</a:t>
            </a:r>
            <a:endParaRPr lang="en-GB" sz="2000" dirty="0"/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72184639"/>
              </p:ext>
            </p:extLst>
          </p:nvPr>
        </p:nvGraphicFramePr>
        <p:xfrm>
          <a:off x="1286319" y="980734"/>
          <a:ext cx="6041082" cy="2606939"/>
        </p:xfrm>
        <a:graphic>
          <a:graphicData uri="http://schemas.openxmlformats.org/drawingml/2006/table">
            <a:tbl>
              <a:tblPr firstRow="1" firstCol="1" bandRow="1"/>
              <a:tblGrid>
                <a:gridCol w="1114374"/>
                <a:gridCol w="821118"/>
                <a:gridCol w="879769"/>
                <a:gridCol w="645164"/>
                <a:gridCol w="703815"/>
                <a:gridCol w="938421"/>
                <a:gridCol w="938421"/>
              </a:tblGrid>
              <a:tr h="319544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Kouga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Churchill 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Impofu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Loerie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Groendal 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 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65.38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63.45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83.93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33.58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80.15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72.58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66.13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59.83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83.51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21.05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78.09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71.88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60.71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82.93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23.83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79.12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71.70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61.52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55.13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80.76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20.85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76.72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68.14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709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55.76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49.57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79.18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20.26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73.71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47.37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41.94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76.54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20.46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68.90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58.25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40.88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35.13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73.98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32.55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65.81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February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34.18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28.40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71.39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45.51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62.80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48.74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March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28.38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20.88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69.32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41.54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59.02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44.23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April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24.33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15.76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66.98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34.93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56.44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40.24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20.74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12.35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64.63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55.98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54.81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37.85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June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18.36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9.70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61.07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30.27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52.32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34.85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15.18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7.67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29.44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49.14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31.99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310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% change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50.2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55.78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25.63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4.14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31.01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40.59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66139856"/>
              </p:ext>
            </p:extLst>
          </p:nvPr>
        </p:nvGraphicFramePr>
        <p:xfrm>
          <a:off x="1286319" y="3731695"/>
          <a:ext cx="6076827" cy="2438370"/>
        </p:xfrm>
        <a:graphic>
          <a:graphicData uri="http://schemas.openxmlformats.org/drawingml/2006/table">
            <a:tbl>
              <a:tblPr firstRow="1" firstCol="1" bandRow="1"/>
              <a:tblGrid>
                <a:gridCol w="1243737"/>
                <a:gridCol w="1365802"/>
                <a:gridCol w="1009505"/>
                <a:gridCol w="2457783"/>
              </a:tblGrid>
              <a:tr h="325116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MONTH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AVE. DAM LEVELS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%CHANGE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AVE MONTHLY CONSUMPTION (Mℓ/d)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72.58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1.43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307.91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August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71.88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0.70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314.77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September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71.70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0.18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305.60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October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68.14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3.56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301.73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November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64.17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3.97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303.73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December 2016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58.25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5.92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303.01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January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53.53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4.72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293.53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February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48.74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4.79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293.02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March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44.23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4.51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288.00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April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40.24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3.99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284.02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May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37.85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2.39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258.99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June 2017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34.85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267.60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2558">
                <a:tc>
                  <a:txBody>
                    <a:bodyPr/>
                    <a:lstStyle/>
                    <a:p>
                      <a:pPr marL="0" marR="0" algn="jus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July 2017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31.99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2.86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0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269.48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70090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3568" y="1213844"/>
            <a:ext cx="7848872" cy="496359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51109" y="729020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Current and Predicted Dam Levels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3106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1" y="851109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Historical Bulk Water Consumption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3" y="1340768"/>
            <a:ext cx="7122215" cy="45874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9344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1" y="851109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20 Year Rainfall Data at Churchill Dam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560" y="1307612"/>
            <a:ext cx="7297161" cy="47661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915510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8757" y="1124744"/>
            <a:ext cx="8528867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 restrictions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Originally imposed in September 2016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Part C imposed in May 2017 for domestic and Part B for commercial and industrial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25% Reduction of usage from Kromme and Kouga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Schemes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Clarity required on restrictions on Kouga 40%??? </a:t>
            </a:r>
            <a:r>
              <a:rPr lang="en-ZA" sz="2000" dirty="0" err="1">
                <a:latin typeface="Arial" panose="020B0604020202020204" pitchFamily="34" charset="0"/>
                <a:cs typeface="Arial" panose="020B0604020202020204" pitchFamily="34" charset="0"/>
              </a:rPr>
              <a:t>v</a:t>
            </a:r>
            <a:r>
              <a:rPr lang="en-Z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s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general 25%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More Severe Restrictions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Determine Effectiveness of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restrictions.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By Law enforcement </a:t>
            </a:r>
            <a:r>
              <a:rPr lang="en-Z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ito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 Chap 6 (Sections 65 – 75).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Implement additional measures if not effective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/>
              <a:t>More intensive ongoing public awareness campaigns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/>
              <a:t>More intensive policing of restrictions and particularly the monitoring of high use consumers.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/>
              <a:t>Increased </a:t>
            </a:r>
            <a:r>
              <a:rPr lang="en-ZA" sz="2000" dirty="0" smtClean="0"/>
              <a:t>Restrictions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Metro wide water restriction devices.</a:t>
            </a: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733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7565" y="549954"/>
            <a:ext cx="8528867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.  Influencing Behavioural Change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Consumers water demand returns to normal when restrictions are lifted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Influence Consumers demand permanently to use less water</a:t>
            </a:r>
          </a:p>
          <a:p>
            <a:pPr marL="457200" indent="-457200">
              <a:buFont typeface="+mj-lt"/>
              <a:buAutoNum type="arabicPeriod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9591" y="2315513"/>
            <a:ext cx="6417901" cy="377778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7343608" y="4204404"/>
            <a:ext cx="1518940" cy="923330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ZA" b="1" dirty="0" smtClean="0">
                <a:solidFill>
                  <a:srgbClr val="FFFF00"/>
                </a:solidFill>
              </a:rPr>
              <a:t>Return to previous consumption</a:t>
            </a:r>
            <a:endParaRPr lang="en-GB" b="1" dirty="0">
              <a:solidFill>
                <a:srgbClr val="FFFF00"/>
              </a:solidFill>
            </a:endParaRPr>
          </a:p>
        </p:txBody>
      </p:sp>
      <p:sp>
        <p:nvSpPr>
          <p:cNvPr id="10" name="Left Arrow 9"/>
          <p:cNvSpPr/>
          <p:nvPr/>
        </p:nvSpPr>
        <p:spPr>
          <a:xfrm rot="2119592">
            <a:off x="5904135" y="3573919"/>
            <a:ext cx="1647469" cy="181207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Left Arrow 7"/>
          <p:cNvSpPr/>
          <p:nvPr/>
        </p:nvSpPr>
        <p:spPr>
          <a:xfrm>
            <a:off x="4427984" y="4066915"/>
            <a:ext cx="3789100" cy="191638"/>
          </a:xfrm>
          <a:prstGeom prst="lef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747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0" y="851109"/>
            <a:ext cx="8528867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4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Disaster Declaration</a:t>
            </a:r>
          </a:p>
          <a:p>
            <a:pPr marL="457200" indent="-457200">
              <a:buAutoNum type="arabicPeriod" startAt="4"/>
            </a:pPr>
            <a:endParaRPr lang="en-ZA" sz="24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Reduction in Water consumption - When declaring a disaster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Gazetted Disaster declaration authorises NMBM to: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Investigate &amp; implement drought disaster relief strategies.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Exec. Mayor / Council can approve all matters related to this.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Resources and funds can be reallocated in support. </a:t>
            </a:r>
          </a:p>
          <a:p>
            <a:pPr marL="1828800" lvl="3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pplication for Emergency Funds to support internal funds.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74569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0" y="851109"/>
            <a:ext cx="852886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371600" lvl="2" indent="-45720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Disaster Declaration Process</a:t>
            </a:r>
          </a:p>
          <a:p>
            <a:pPr marL="457200" indent="-457200">
              <a:buFont typeface="+mj-lt"/>
              <a:buAutoNum type="arabicPeriod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960" y="883639"/>
            <a:ext cx="3672408" cy="52204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0255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CONTENTS</a:t>
            </a:r>
            <a:endParaRPr lang="en-ZA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692862252"/>
              </p:ext>
            </p:extLst>
          </p:nvPr>
        </p:nvGraphicFramePr>
        <p:xfrm>
          <a:off x="250540" y="980728"/>
          <a:ext cx="8436260" cy="500627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5098948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0" y="851109"/>
            <a:ext cx="8816900" cy="72943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 startAt="5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Water Conservation and </a:t>
            </a:r>
            <a:r>
              <a:rPr lang="en-ZA" sz="2400" b="1" dirty="0">
                <a:latin typeface="Arial" panose="020B0604020202020204" pitchFamily="34" charset="0"/>
                <a:cs typeface="Arial" panose="020B0604020202020204" pitchFamily="34" charset="0"/>
              </a:rPr>
              <a:t>Water Conservation </a:t>
            </a: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Demand Management:</a:t>
            </a:r>
          </a:p>
          <a:p>
            <a:pPr lvl="1"/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Note: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- for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15/16 to 16/17 fn. yr.</a:t>
            </a:r>
          </a:p>
          <a:p>
            <a:pPr lvl="1"/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NRW reduced from 43.4% to 37.5% .</a:t>
            </a:r>
          </a:p>
          <a:p>
            <a:pPr lvl="1"/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	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Physical Water Losses reduced from 37.3% to 29.4%.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1: Bulk Supply Meters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The installation of Bulk Meters to establish actual losses and to develop a water balance</a:t>
            </a:r>
          </a:p>
          <a:p>
            <a:pPr marL="1371600" lvl="2" indent="-457200">
              <a:buFont typeface="Arial" panose="020B0604020202020204" pitchFamily="34" charset="0"/>
              <a:buChar char="•"/>
            </a:pPr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Workstream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2: GMA and DMA Meters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The installation of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GMA and DMA </a:t>
            </a: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Meters to establish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where most losses occur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3: Remote Metering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The installation of GMA and DMA Meters to establish where most losses </a:t>
            </a: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occur</a:t>
            </a:r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085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02316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0" y="851109"/>
            <a:ext cx="8816900" cy="65556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indent="-450850">
              <a:buFont typeface="Arial" panose="020B0604020202020204" pitchFamily="34" charset="0"/>
              <a:buChar char="•"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Workstream 4: Non-Revenue Water (NRW)</a:t>
            </a:r>
          </a:p>
          <a:p>
            <a:pPr lvl="3" indent="-45085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Summary of all the WC/WDM interventions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396875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396875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5: PRV Management</a:t>
            </a: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Savings in water usage can be realised by applying pressure reduction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6: 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ICI Consumers and Billing Database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Industrial and institutional consumers uses 42% of the total water. Special attention is given to these consumers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7: </a:t>
            </a:r>
            <a:r>
              <a:rPr lang="en-ZA" sz="2000" b="1" dirty="0">
                <a:latin typeface="Arial" panose="020B0604020202020204" pitchFamily="34" charset="0"/>
                <a:ea typeface="Times New Roman" panose="02020603050405020304" pitchFamily="18" charset="0"/>
              </a:rPr>
              <a:t>Water Tariffs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71600" lvl="2" indent="-457200">
              <a:buFont typeface="Arial" panose="020B0604020202020204" pitchFamily="34" charset="0"/>
              <a:buChar char="•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 investigation was undertaken of the domestic water tariffs, commercial/industrial water tariffs and fixed charges of nine metropolitan municipalities for 2014/15 and 2015/16</a:t>
            </a:r>
            <a:r>
              <a:rPr lang="en-US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</a:p>
          <a:p>
            <a:pPr lvl="2" indent="-45085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3" indent="-450850">
              <a:buFont typeface="Arial" panose="020B0604020202020204" pitchFamily="34" charset="0"/>
              <a:buChar char="•"/>
            </a:pP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12291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100" y="555675"/>
            <a:ext cx="8816900" cy="624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0" lvl="3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085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0850">
              <a:buFont typeface="Arial" panose="020B0604020202020204" pitchFamily="34" charset="0"/>
              <a:buChar char="•"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Workstream 8: Leak Repairs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ATTP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Ward Clusters</a:t>
            </a:r>
          </a:p>
          <a:p>
            <a:pPr marL="1257300" lvl="2" indent="-34290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Leak Fixing festival</a:t>
            </a:r>
          </a:p>
          <a:p>
            <a:pPr lvl="2" indent="-450850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 indent="-45085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</a:t>
            </a: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9: Repair and Maintenance</a:t>
            </a:r>
          </a:p>
          <a:p>
            <a:pPr lvl="3" indent="-450850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Repairs picked up during water loss audits </a:t>
            </a:r>
          </a:p>
          <a:p>
            <a:pPr marL="860425" lvl="2" indent="-396875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396875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10: Domestic Meter Audit and On-property leak Investigations</a:t>
            </a: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Many meter readings are estimated and or are not on the billing system. An audit is being performed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4909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27100" y="555675"/>
            <a:ext cx="8816900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20750" lvl="3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ZA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396875">
              <a:buFont typeface="Arial" panose="020B0604020202020204" pitchFamily="34" charset="0"/>
              <a:buChar char="•"/>
            </a:pPr>
            <a:r>
              <a:rPr lang="en-ZA" sz="2000" b="1" dirty="0">
                <a:latin typeface="Arial" panose="020B0604020202020204" pitchFamily="34" charset="0"/>
                <a:cs typeface="Arial" panose="020B0604020202020204" pitchFamily="34" charset="0"/>
              </a:rPr>
              <a:t>Workstream 11: Valve and Fire Hydrant Audit</a:t>
            </a: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>
                <a:latin typeface="Arial" panose="020B0604020202020204" pitchFamily="34" charset="0"/>
                <a:cs typeface="Arial" panose="020B0604020202020204" pitchFamily="34" charset="0"/>
              </a:rPr>
              <a:t>Many valves and Fire Hydrants have faults and need to be repaired to reduce wastage of water.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396875">
              <a:buFont typeface="Arial" panose="020B0604020202020204" pitchFamily="34" charset="0"/>
              <a:buChar char="•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396875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12: Meter replacement Programme</a:t>
            </a:r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meter replacement programme is part of this </a:t>
            </a:r>
            <a:r>
              <a:rPr lang="en-ZA" sz="20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workstream</a:t>
            </a:r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2"/>
            <a:endParaRPr lang="en-ZA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0425" lvl="2" indent="-396875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Workstream 13: Publicity and Awareness Programme</a:t>
            </a: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School Awareness Programme</a:t>
            </a: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Drought Campaign</a:t>
            </a: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Social facilitation</a:t>
            </a:r>
          </a:p>
          <a:p>
            <a:pPr marL="1317625" lvl="3" indent="-396875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Operational Call Centre</a:t>
            </a:r>
            <a:endParaRPr lang="en-GB" sz="2000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8486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REDUCE CONSUMPTION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5620" y="851109"/>
            <a:ext cx="8384852" cy="60324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sz="20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AutoNum type="arabicPeriod" startAt="6"/>
            </a:pPr>
            <a:r>
              <a:rPr lang="en-ZA" sz="2400" b="1" dirty="0" smtClean="0">
                <a:latin typeface="Arial" panose="020B0604020202020204" pitchFamily="34" charset="0"/>
                <a:cs typeface="Arial" panose="020B0604020202020204" pitchFamily="34" charset="0"/>
              </a:rPr>
              <a:t>Increased Efficiency in Operations and Maintenance</a:t>
            </a: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Water as well as Revenue is lost due to water leaks.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This can be minimised by investing in Operational Interventions.</a:t>
            </a:r>
          </a:p>
          <a:p>
            <a:pPr marL="914400" lvl="1" indent="-457200">
              <a:buFont typeface="Arial" panose="020B0604020202020204" pitchFamily="34" charset="0"/>
              <a:buChar char="•"/>
            </a:pPr>
            <a:r>
              <a:rPr lang="en-ZA" sz="2000" dirty="0" smtClean="0">
                <a:latin typeface="Arial" panose="020B0604020202020204" pitchFamily="34" charset="0"/>
                <a:cs typeface="Arial" panose="020B0604020202020204" pitchFamily="34" charset="0"/>
              </a:rPr>
              <a:t>A Shortage in internal human and other resources is evident.</a:t>
            </a: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indent="-342900">
              <a:buAutoNum type="arabicPeriod" startAt="6"/>
            </a:pPr>
            <a:endParaRPr lang="en-ZA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r>
              <a:rPr lang="en-ZA" sz="2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 mitigate the above, the following is proposed:</a:t>
            </a:r>
          </a:p>
          <a:p>
            <a:pPr marL="627063" marR="0" lvl="0" indent="-231775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Management </a:t>
            </a:r>
            <a:r>
              <a:rPr lang="en-ZA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prioritise filling the resource gaps that exists within the </a:t>
            </a: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depots.  </a:t>
            </a: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27063" marR="0" lvl="0" indent="-231775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filling of the critical positions to be effected as a matter of urgency.</a:t>
            </a: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27063" marR="0" lvl="0" indent="-231775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Procuring </a:t>
            </a:r>
            <a:r>
              <a:rPr lang="en-ZA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tools and equipment required for day to day operations of Water Distribution Workshops. </a:t>
            </a: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627063" marR="0" lvl="0" indent="-231775" algn="just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Metro prioritises a fleet recapitalization </a:t>
            </a: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programme to reduce downtime that adversely affect the efficiency of maintenance teams.</a:t>
            </a:r>
            <a:endParaRPr lang="en-GB" sz="2000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457200" indent="-457200">
              <a:buFont typeface="+mj-lt"/>
              <a:buAutoNum type="arabicPeriod"/>
            </a:pPr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8090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36327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MEASURES TO INCREASE NMBM WATER SUPPLY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1520" y="851109"/>
            <a:ext cx="87129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ZA" sz="2000" b="1" dirty="0" smtClean="0">
                <a:latin typeface="Arial" panose="020B0604020202020204" pitchFamily="34" charset="0"/>
                <a:cs typeface="Arial" panose="020B0604020202020204" pitchFamily="34" charset="0"/>
              </a:rPr>
              <a:t>Several Augmentation Schemes have been identified of which some are currently being implemented whilst others are in planning stages:</a:t>
            </a:r>
          </a:p>
          <a:p>
            <a:endParaRPr lang="en-ZA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ZA" sz="2000" b="1" dirty="0" smtClean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/>
            <a:endParaRPr lang="en-GB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84072329"/>
              </p:ext>
            </p:extLst>
          </p:nvPr>
        </p:nvGraphicFramePr>
        <p:xfrm>
          <a:off x="1763688" y="1591202"/>
          <a:ext cx="5616624" cy="4500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38" name="Document" r:id="rId5" imgW="5287655" imgH="4237468" progId="Word.Document.12">
                  <p:embed/>
                </p:oleObj>
              </mc:Choice>
              <mc:Fallback>
                <p:oleObj name="Document" r:id="rId5" imgW="5287655" imgH="4237468" progId="Word.Document.12">
                  <p:embed/>
                  <p:pic>
                    <p:nvPicPr>
                      <p:cNvPr id="0" name="Picture 2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63688" y="1591202"/>
                        <a:ext cx="5616624" cy="4500381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 w="9525">
                        <a:solidFill>
                          <a:schemeClr val="accent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429854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FINANCIAL IMPLICATIONS OF INTERVENTIONS</a:t>
            </a:r>
            <a:endParaRPr lang="en-ZA" sz="3200" b="1" dirty="0">
              <a:solidFill>
                <a:schemeClr val="bg1"/>
              </a:solidFill>
            </a:endParaRPr>
          </a:p>
        </p:txBody>
      </p:sp>
      <p:pic>
        <p:nvPicPr>
          <p:cNvPr id="5" name="Picture 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66" y="836712"/>
            <a:ext cx="6336665" cy="535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61456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PROJECT READINESS MATRIX</a:t>
            </a:r>
            <a:endParaRPr lang="en-ZA" sz="3200" b="1" dirty="0">
              <a:solidFill>
                <a:schemeClr val="bg1"/>
              </a:solidFill>
            </a:endParaRPr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99238158"/>
              </p:ext>
            </p:extLst>
          </p:nvPr>
        </p:nvGraphicFramePr>
        <p:xfrm>
          <a:off x="1043608" y="876424"/>
          <a:ext cx="6840759" cy="527162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11" name="Worksheet" r:id="rId5" imgW="11496782" imgH="8858140" progId="Excel.Sheet.12">
                  <p:embed/>
                </p:oleObj>
              </mc:Choice>
              <mc:Fallback>
                <p:oleObj name="Worksheet" r:id="rId5" imgW="11496782" imgH="8858140" progId="Excel.Sheet.12">
                  <p:embed/>
                  <p:pic>
                    <p:nvPicPr>
                      <p:cNvPr id="0" name="Picture 2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043608" y="876424"/>
                        <a:ext cx="6840759" cy="5271626"/>
                      </a:xfrm>
                      <a:prstGeom prst="rect">
                        <a:avLst/>
                      </a:prstGeom>
                      <a:solidFill>
                        <a:srgbClr val="F2F2F2"/>
                      </a:solidFill>
                      <a:ln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7433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RECOMENDATIONS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82708" y="865866"/>
            <a:ext cx="8753787" cy="62478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ZA" sz="2000" b="1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following recommendations are made:</a:t>
            </a:r>
            <a:endParaRPr lang="en-GB" sz="2000" b="1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algn="just"/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Reduce water consumption through the drought campaign and </a:t>
            </a: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further 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restrictions.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algn="just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Maximisation of the use of water from the </a:t>
            </a:r>
            <a:r>
              <a:rPr lang="en-Z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Gariep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Dam treated at the Nooitgedagt Water Treatment </a:t>
            </a: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Works (140 Ml/d).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algn="just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Exploring ground </a:t>
            </a: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Coega Kop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Churchill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“Reservoir” boreholes.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algn="just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Extending WCDM interventions.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algn="just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Fast tracking the </a:t>
            </a:r>
            <a:r>
              <a:rPr lang="en-Z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Nooitgedagt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Phase 3 contract.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914400" marR="0" algn="just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Fast tracking the improvements to the Older Dams </a:t>
            </a: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Construction 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of a booster pump station at </a:t>
            </a:r>
            <a:r>
              <a:rPr lang="en-ZA" dirty="0" err="1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Sandriver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dam.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571500" marR="0" algn="just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R="0" lvl="0" algn="just">
              <a:spcBef>
                <a:spcPts val="0"/>
              </a:spcBef>
              <a:spcAft>
                <a:spcPts val="0"/>
              </a:spcAft>
              <a:tabLst>
                <a:tab pos="914400" algn="l"/>
              </a:tabLst>
            </a:pP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80229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" y="5774437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RECOMENDATIONS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31" y="1046673"/>
            <a:ext cx="8424936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Accessing dead storage water in the Churchill Dam.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ZA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Promote 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use of private boreholes and rain water harvesting tanks. 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Desalination: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Western Scheme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Coega Collaboration Scheme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Marina Sea Salt 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Collaboration </a:t>
            </a: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Scheme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 </a:t>
            </a: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and Sanitation By-Laws </a:t>
            </a: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amendments for rainwater harvesting for: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Filling of swimming pools 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Gardening </a:t>
            </a:r>
          </a:p>
          <a:p>
            <a:pPr algn="just"/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Continue with the investigation into the Sundays River Return flows.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26415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INTRODUCTION AND PURPOSE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38996" y="980728"/>
            <a:ext cx="8640960" cy="51706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NMBM is experiencing one of worst droughts in history.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Dam levels have now dropped to below 32%.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Below average rainfall is predicted for the next rain period.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Restrictions imposed in Sept. 2016 with Par C in May 2017.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Drought Disaster declared on 22 May 2017 by the Exec Mayor </a:t>
            </a:r>
            <a:r>
              <a:rPr lang="en-ZA" sz="2200" dirty="0" err="1" smtClean="0">
                <a:latin typeface="Arial" panose="020B0604020202020204" pitchFamily="34" charset="0"/>
                <a:cs typeface="Arial" panose="020B0604020202020204" pitchFamily="34" charset="0"/>
              </a:rPr>
              <a:t>i.t.o</a:t>
            </a: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. Section 55 of Disaster Man. Act and awaiting Provincial Gazetting.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Estimated 1 Year of water left with Dams reaching dead storage by Aug. 2018 (if no inflow).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Purpose of the report: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Illustrate the severity of drought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Indicate the status of the water sources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Show the mitigation measures to reduce demand and to increase the available water supply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200" dirty="0" smtClean="0">
                <a:latin typeface="Arial" panose="020B0604020202020204" pitchFamily="34" charset="0"/>
                <a:cs typeface="Arial" panose="020B0604020202020204" pitchFamily="34" charset="0"/>
              </a:rPr>
              <a:t>Detailed Emergency Action Plan being finalised.</a:t>
            </a:r>
            <a:endParaRPr lang="en-GB" sz="2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850116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" y="5774437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smtClean="0">
                <a:solidFill>
                  <a:schemeClr val="bg1"/>
                </a:solidFill>
              </a:rPr>
              <a:t>RECOMMENDATIONS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31" y="1046673"/>
            <a:ext cx="84249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Funding for proposed Drought Intervention – R7.017M</a:t>
            </a: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8848230"/>
              </p:ext>
            </p:extLst>
          </p:nvPr>
        </p:nvGraphicFramePr>
        <p:xfrm>
          <a:off x="457200" y="1882684"/>
          <a:ext cx="8229601" cy="4145526"/>
        </p:xfrm>
        <a:graphic>
          <a:graphicData uri="http://schemas.openxmlformats.org/drawingml/2006/table">
            <a:tbl>
              <a:tblPr/>
              <a:tblGrid>
                <a:gridCol w="491932"/>
                <a:gridCol w="3884207"/>
                <a:gridCol w="1926731"/>
                <a:gridCol w="1926731"/>
              </a:tblGrid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NO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1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INTERVENTION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COST 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1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COMMENT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 rowSpan="5"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Reduce water consumption through: </a:t>
                      </a:r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0768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Drought campaign, possible further restrictions &amp; By Law Enforcement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9,850,000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Further restrictions.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rowSpan="3"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Areas affecting private households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Private boreholes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15883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Rain water harvesting tanks.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</a:tr>
              <a:tr h="462699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Maximisation of the use of water from the Gariep Dam treated at the Nooitgedagt Water Treatment Works.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Increase in operational cost because of </a:t>
                      </a:r>
                      <a:r>
                        <a:rPr lang="en-ZA" sz="105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eletricity</a:t>
                      </a:r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 &amp; chemical costs.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3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Exploring ground water and implementing temporary schemes.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351,000,000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4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Extending WCDM interventions.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146,040,000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5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Fast tracking the Nooitgedagt Phase 3 contract.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408,000,000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25% of contract value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17674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6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Fast tracking the improvements to the Older Dams system (Booster pump station at Sandriver dam).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49,500,000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7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 Accessing dead storage water in the Churchill Dam.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1,500,000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8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  <a:ea typeface="Arial"/>
                        </a:rPr>
                        <a:t>Desalination:</a:t>
                      </a:r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Western Scheme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1,597,000,000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Coega Collaboration Scheme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1,600,000,000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 vMerge="1">
                  <a:txBody>
                    <a:bodyPr/>
                    <a:lstStyle/>
                    <a:p>
                      <a:endParaRPr lang="en-ZA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it-IT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Marina Sea Salt Collaboration Scheme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30,000,000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9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Coega Return Effluent Scheme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763,000,000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Sundays River Return Flows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975,000,000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11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Fishwater Flats to Loerie Reclaimed effluent Scheme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980,000,000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12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just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Increased Effieciency for Operations &amp; Maintenance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105,900,000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ZA" sz="105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 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8837">
                <a:tc>
                  <a:txBody>
                    <a:bodyPr/>
                    <a:lstStyle/>
                    <a:p>
                      <a:pPr algn="ctr" fontAlgn="ctr"/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>
                      <a:noFill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050" b="0" i="0" u="none" strike="noStrike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>
                      <a:noFill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en-ZA" sz="1050" b="0" i="0" u="none" strike="noStrike">
                          <a:solidFill>
                            <a:srgbClr val="000000"/>
                          </a:solidFill>
                          <a:effectLst/>
                          <a:latin typeface="Arial"/>
                        </a:rPr>
                        <a:t>R 7,016,790,000</a:t>
                      </a: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l" fontAlgn="ctr"/>
                      <a:endParaRPr lang="en-ZA" sz="1050" b="0" i="0" u="none" strike="noStrike" dirty="0">
                        <a:solidFill>
                          <a:srgbClr val="000000"/>
                        </a:solidFill>
                        <a:effectLst/>
                        <a:latin typeface="Arial"/>
                      </a:endParaRPr>
                    </a:p>
                  </a:txBody>
                  <a:tcPr marL="6906" marR="6906" marT="6906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1598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" y="5774437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OBSERVATION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31" y="1046673"/>
            <a:ext cx="8424936" cy="52322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The drought intervention funding is large however: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Algoa supply system experiences a drought once every 4 years.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Not all 2009-2011 drought interventions were implemented due to funding shortage.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NCLLS was the main water augmentation / drought mitigation project.</a:t>
            </a:r>
            <a:endParaRPr lang="en-ZA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Funding only received for Phase 1 (R450M).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Phase 2 Currently being completed.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sz="20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Phase 3 just commenced &amp; due for completion in 2019.</a:t>
            </a:r>
            <a:r>
              <a:rPr lang="en-ZA" sz="20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 </a:t>
            </a:r>
            <a:endParaRPr lang="en-ZA" sz="20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lvl="1" algn="just">
              <a:tabLst>
                <a:tab pos="914400" algn="l"/>
                <a:tab pos="2663825" algn="l"/>
              </a:tabLs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285750" marR="0" lvl="0" indent="-285750" algn="just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  <a:tabLst>
                <a:tab pos="914400" algn="l"/>
                <a:tab pos="2663825" algn="l"/>
              </a:tabLst>
            </a:pPr>
            <a:r>
              <a:rPr lang="en-ZA" sz="24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If the funding application for the NCLLS was supplied fully the current water shortage would have been delay by at least 1-2 yrs.</a:t>
            </a: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85113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5" y="5774437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568952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OBSERVATION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9531" y="1046673"/>
            <a:ext cx="8424936" cy="621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>
              <a:spcBef>
                <a:spcPts val="0"/>
              </a:spcBef>
              <a:spcAft>
                <a:spcPts val="0"/>
              </a:spcAft>
            </a:pPr>
            <a:r>
              <a:rPr lang="en-ZA" dirty="0">
                <a:latin typeface="Arial" panose="020B0604020202020204" pitchFamily="34" charset="0"/>
                <a:ea typeface="Times New Roman" panose="02020603050405020304" pitchFamily="18" charset="0"/>
              </a:rPr>
              <a:t> </a:t>
            </a:r>
            <a:endParaRPr lang="en-GB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32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Impact of the additional 50 Ml/d from NCLLS (140 Ml/d):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Churchill WTW stopped.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Loerie WTW stopped.</a:t>
            </a: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Chelsea zone increased. </a:t>
            </a:r>
            <a:endParaRPr lang="en-ZA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System redundancies being utilised: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Transfer of water from east to west via Motherwell &amp; Stanford Rd Boosters.</a:t>
            </a:r>
          </a:p>
          <a:p>
            <a:pPr marL="1200150" lvl="2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 pumped towards: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Summit to feed KwaNobuhle</a:t>
            </a:r>
          </a:p>
          <a:p>
            <a:pPr marL="1657350" lvl="3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r>
              <a:rPr lang="en-ZA" sz="2800" dirty="0" err="1" smtClean="0"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Greenbushes</a:t>
            </a:r>
            <a:endParaRPr lang="en-ZA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1200150" lvl="2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ZA" sz="2800" dirty="0" smtClean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lvl="1" indent="-285750" algn="just">
              <a:buFont typeface="Arial" panose="020B0604020202020204" pitchFamily="34" charset="0"/>
              <a:buChar char="•"/>
              <a:tabLst>
                <a:tab pos="914400" algn="l"/>
              </a:tabLs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457200" marR="0">
              <a:spcBef>
                <a:spcPts val="0"/>
              </a:spcBef>
              <a:spcAft>
                <a:spcPts val="0"/>
              </a:spcAft>
            </a:pPr>
            <a:endParaRPr lang="en-GB" dirty="0"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40514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9388" y="188913"/>
            <a:ext cx="8785225" cy="936625"/>
          </a:xfrm>
          <a:solidFill>
            <a:srgbClr val="333333"/>
          </a:solidFill>
        </p:spPr>
        <p:txBody>
          <a:bodyPr/>
          <a:lstStyle/>
          <a:p>
            <a:pPr marL="609600" indent="-609600" eaLnBrk="1" hangingPunct="1">
              <a:lnSpc>
                <a:spcPct val="200000"/>
              </a:lnSpc>
              <a:spcBef>
                <a:spcPct val="200000"/>
              </a:spcBef>
              <a:spcAft>
                <a:spcPct val="200000"/>
              </a:spcAft>
              <a:buFontTx/>
              <a:buNone/>
              <a:defRPr/>
            </a:pPr>
            <a:r>
              <a:rPr lang="en-ZA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General Layout of Metro Bulk Water Supply</a:t>
            </a:r>
            <a:endParaRPr lang="en-US" altLang="en-US" sz="2000" dirty="0" smtClean="0">
              <a:solidFill>
                <a:srgbClr val="333333"/>
              </a:solidFill>
              <a:effectDag name="">
                <a:cont type="tree" name="">
                  <a:effect ref="fillLine"/>
                  <a:outerShdw dist="38100" dir="13500000" algn="br">
                    <a:srgbClr val="4C4C4C"/>
                  </a:outerShdw>
                </a:cont>
                <a:cont type="tree" name="">
                  <a:effect ref="fillLine"/>
                  <a:outerShdw dist="38100" dir="2700000" algn="tl">
                    <a:srgbClr val="1E1E1E"/>
                  </a:outerShdw>
                </a:cont>
                <a:effect ref="fillLine"/>
              </a:effectDag>
              <a:latin typeface="Arial Black" panose="020B0A04020102020204" pitchFamily="34" charset="0"/>
            </a:endParaRPr>
          </a:p>
        </p:txBody>
      </p:sp>
      <p:pic>
        <p:nvPicPr>
          <p:cNvPr id="74755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8" y="1133475"/>
            <a:ext cx="8764587" cy="6192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003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77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950" y="1125538"/>
            <a:ext cx="8729663" cy="5519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9388" y="188913"/>
            <a:ext cx="8785225" cy="936625"/>
          </a:xfrm>
          <a:solidFill>
            <a:srgbClr val="333333"/>
          </a:solidFill>
        </p:spPr>
        <p:txBody>
          <a:bodyPr/>
          <a:lstStyle/>
          <a:p>
            <a:pPr marL="609600" indent="-609600" eaLnBrk="1" hangingPunct="1">
              <a:lnSpc>
                <a:spcPct val="200000"/>
              </a:lnSpc>
              <a:spcBef>
                <a:spcPct val="200000"/>
              </a:spcBef>
              <a:spcAft>
                <a:spcPct val="200000"/>
              </a:spcAft>
              <a:buFontTx/>
              <a:buNone/>
              <a:defRPr/>
            </a:pPr>
            <a:r>
              <a:rPr lang="en-ZA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General Layout of Metro Bulk Water Supply</a:t>
            </a:r>
            <a:endParaRPr lang="en-US" altLang="en-US" sz="2000" dirty="0" smtClean="0">
              <a:solidFill>
                <a:srgbClr val="333333"/>
              </a:solidFill>
              <a:effectDag name="">
                <a:cont type="tree" name="">
                  <a:effect ref="fillLine"/>
                  <a:outerShdw dist="38100" dir="13500000" algn="br">
                    <a:srgbClr val="4C4C4C"/>
                  </a:outerShdw>
                </a:cont>
                <a:cont type="tree" name="">
                  <a:effect ref="fillLine"/>
                  <a:outerShdw dist="38100" dir="2700000" algn="tl">
                    <a:srgbClr val="1E1E1E"/>
                  </a:outerShdw>
                </a:cont>
                <a:effect ref="fillLine"/>
              </a:effectDag>
              <a:latin typeface="Arial Black" panose="020B0A04020102020204" pitchFamily="34" charset="0"/>
            </a:endParaRPr>
          </a:p>
        </p:txBody>
      </p:sp>
      <p:grpSp>
        <p:nvGrpSpPr>
          <p:cNvPr id="13343" name="Group 31"/>
          <p:cNvGrpSpPr>
            <a:grpSpLocks/>
          </p:cNvGrpSpPr>
          <p:nvPr/>
        </p:nvGrpSpPr>
        <p:grpSpPr bwMode="auto">
          <a:xfrm>
            <a:off x="755650" y="5588000"/>
            <a:ext cx="6769100" cy="936625"/>
            <a:chOff x="204" y="3475"/>
            <a:chExt cx="4264" cy="590"/>
          </a:xfrm>
        </p:grpSpPr>
        <p:grpSp>
          <p:nvGrpSpPr>
            <p:cNvPr id="75816" name="Group 24"/>
            <p:cNvGrpSpPr>
              <a:grpSpLocks/>
            </p:cNvGrpSpPr>
            <p:nvPr/>
          </p:nvGrpSpPr>
          <p:grpSpPr bwMode="auto">
            <a:xfrm>
              <a:off x="204" y="3475"/>
              <a:ext cx="4264" cy="454"/>
              <a:chOff x="204" y="3475"/>
              <a:chExt cx="4264" cy="454"/>
            </a:xfrm>
          </p:grpSpPr>
          <p:sp>
            <p:nvSpPr>
              <p:cNvPr id="75818" name="Line 10"/>
              <p:cNvSpPr>
                <a:spLocks noChangeShapeType="1"/>
              </p:cNvSpPr>
              <p:nvPr/>
            </p:nvSpPr>
            <p:spPr bwMode="auto">
              <a:xfrm flipV="1">
                <a:off x="748" y="3566"/>
                <a:ext cx="3720" cy="136"/>
              </a:xfrm>
              <a:prstGeom prst="line">
                <a:avLst/>
              </a:prstGeom>
              <a:noFill/>
              <a:ln w="38100">
                <a:solidFill>
                  <a:srgbClr val="800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grpSp>
            <p:nvGrpSpPr>
              <p:cNvPr id="75819" name="Group 15"/>
              <p:cNvGrpSpPr>
                <a:grpSpLocks/>
              </p:cNvGrpSpPr>
              <p:nvPr/>
            </p:nvGrpSpPr>
            <p:grpSpPr bwMode="auto">
              <a:xfrm>
                <a:off x="204" y="3475"/>
                <a:ext cx="544" cy="454"/>
                <a:chOff x="204" y="3339"/>
                <a:chExt cx="544" cy="455"/>
              </a:xfrm>
            </p:grpSpPr>
            <p:sp>
              <p:nvSpPr>
                <p:cNvPr id="75820" name="Rectangle 5"/>
                <p:cNvSpPr>
                  <a:spLocks noChangeArrowheads="1"/>
                </p:cNvSpPr>
                <p:nvPr/>
              </p:nvSpPr>
              <p:spPr bwMode="auto">
                <a:xfrm>
                  <a:off x="204" y="3339"/>
                  <a:ext cx="544" cy="455"/>
                </a:xfrm>
                <a:prstGeom prst="rect">
                  <a:avLst/>
                </a:prstGeom>
                <a:solidFill>
                  <a:srgbClr val="80008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endParaRPr lang="en-GB" alt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821" name="Text Box 14"/>
                <p:cNvSpPr txBox="1">
                  <a:spLocks noChangeArrowheads="1"/>
                </p:cNvSpPr>
                <p:nvPr/>
              </p:nvSpPr>
              <p:spPr bwMode="auto">
                <a:xfrm>
                  <a:off x="204" y="3430"/>
                  <a:ext cx="544" cy="28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ZA" altLang="en-US" sz="1200" dirty="0">
                      <a:solidFill>
                        <a:schemeClr val="bg1"/>
                      </a:solidFill>
                    </a:rPr>
                    <a:t>Churchill / Impofu</a:t>
                  </a:r>
                  <a:endParaRPr lang="en-US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5817" name="Text Box 27"/>
            <p:cNvSpPr txBox="1">
              <a:spLocks noChangeArrowheads="1"/>
            </p:cNvSpPr>
            <p:nvPr/>
          </p:nvSpPr>
          <p:spPr bwMode="auto">
            <a:xfrm>
              <a:off x="204" y="3892"/>
              <a:ext cx="4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122 Ml/d</a:t>
              </a:r>
              <a:endParaRPr lang="en-US" altLang="en-US" sz="1200" dirty="0"/>
            </a:p>
          </p:txBody>
        </p:sp>
      </p:grpSp>
      <p:grpSp>
        <p:nvGrpSpPr>
          <p:cNvPr id="13344" name="Group 32"/>
          <p:cNvGrpSpPr>
            <a:grpSpLocks/>
          </p:cNvGrpSpPr>
          <p:nvPr/>
        </p:nvGrpSpPr>
        <p:grpSpPr bwMode="auto">
          <a:xfrm>
            <a:off x="3563938" y="4306888"/>
            <a:ext cx="2592387" cy="922337"/>
            <a:chOff x="2245" y="2614"/>
            <a:chExt cx="1633" cy="581"/>
          </a:xfrm>
        </p:grpSpPr>
        <p:grpSp>
          <p:nvGrpSpPr>
            <p:cNvPr id="75810" name="Group 23"/>
            <p:cNvGrpSpPr>
              <a:grpSpLocks/>
            </p:cNvGrpSpPr>
            <p:nvPr/>
          </p:nvGrpSpPr>
          <p:grpSpPr bwMode="auto">
            <a:xfrm>
              <a:off x="2245" y="2614"/>
              <a:ext cx="1633" cy="409"/>
              <a:chOff x="2245" y="2614"/>
              <a:chExt cx="1633" cy="409"/>
            </a:xfrm>
          </p:grpSpPr>
          <p:sp>
            <p:nvSpPr>
              <p:cNvPr id="75812" name="Line 11"/>
              <p:cNvSpPr>
                <a:spLocks noChangeShapeType="1"/>
              </p:cNvSpPr>
              <p:nvPr/>
            </p:nvSpPr>
            <p:spPr bwMode="auto">
              <a:xfrm>
                <a:off x="2789" y="2840"/>
                <a:ext cx="1089" cy="91"/>
              </a:xfrm>
              <a:prstGeom prst="line">
                <a:avLst/>
              </a:prstGeom>
              <a:noFill/>
              <a:ln w="38100">
                <a:solidFill>
                  <a:srgbClr val="FF660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grpSp>
            <p:nvGrpSpPr>
              <p:cNvPr id="75813" name="Group 17"/>
              <p:cNvGrpSpPr>
                <a:grpSpLocks/>
              </p:cNvGrpSpPr>
              <p:nvPr/>
            </p:nvGrpSpPr>
            <p:grpSpPr bwMode="auto">
              <a:xfrm>
                <a:off x="2245" y="2614"/>
                <a:ext cx="544" cy="409"/>
                <a:chOff x="2245" y="2704"/>
                <a:chExt cx="544" cy="409"/>
              </a:xfrm>
            </p:grpSpPr>
            <p:sp>
              <p:nvSpPr>
                <p:cNvPr id="75814" name="Rectangle 7"/>
                <p:cNvSpPr>
                  <a:spLocks noChangeArrowheads="1"/>
                </p:cNvSpPr>
                <p:nvPr/>
              </p:nvSpPr>
              <p:spPr bwMode="auto">
                <a:xfrm>
                  <a:off x="2245" y="2704"/>
                  <a:ext cx="544" cy="409"/>
                </a:xfrm>
                <a:prstGeom prst="rect">
                  <a:avLst/>
                </a:prstGeom>
                <a:solidFill>
                  <a:srgbClr val="FF6600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endParaRPr lang="en-GB" alt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815" name="Text Box 16"/>
                <p:cNvSpPr txBox="1">
                  <a:spLocks noChangeArrowheads="1"/>
                </p:cNvSpPr>
                <p:nvPr/>
              </p:nvSpPr>
              <p:spPr bwMode="auto">
                <a:xfrm>
                  <a:off x="2290" y="2750"/>
                  <a:ext cx="499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ZA" altLang="en-US" sz="1200" dirty="0">
                      <a:solidFill>
                        <a:schemeClr val="bg1"/>
                      </a:solidFill>
                    </a:rPr>
                    <a:t>Kouga / Loerie</a:t>
                  </a:r>
                  <a:endParaRPr lang="en-US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5811" name="Text Box 28"/>
            <p:cNvSpPr txBox="1">
              <a:spLocks noChangeArrowheads="1"/>
            </p:cNvSpPr>
            <p:nvPr/>
          </p:nvSpPr>
          <p:spPr bwMode="auto">
            <a:xfrm>
              <a:off x="2290" y="3022"/>
              <a:ext cx="4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64 Ml/d</a:t>
              </a:r>
              <a:endParaRPr lang="en-US" altLang="en-US" sz="1200" dirty="0"/>
            </a:p>
          </p:txBody>
        </p:sp>
      </p:grpSp>
      <p:grpSp>
        <p:nvGrpSpPr>
          <p:cNvPr id="13346" name="Group 34"/>
          <p:cNvGrpSpPr>
            <a:grpSpLocks/>
          </p:cNvGrpSpPr>
          <p:nvPr/>
        </p:nvGrpSpPr>
        <p:grpSpPr bwMode="auto">
          <a:xfrm>
            <a:off x="7740650" y="1268413"/>
            <a:ext cx="1223963" cy="2232025"/>
            <a:chOff x="4876" y="890"/>
            <a:chExt cx="771" cy="1406"/>
          </a:xfrm>
        </p:grpSpPr>
        <p:grpSp>
          <p:nvGrpSpPr>
            <p:cNvPr id="75804" name="Group 26"/>
            <p:cNvGrpSpPr>
              <a:grpSpLocks/>
            </p:cNvGrpSpPr>
            <p:nvPr/>
          </p:nvGrpSpPr>
          <p:grpSpPr bwMode="auto">
            <a:xfrm>
              <a:off x="4876" y="890"/>
              <a:ext cx="771" cy="1406"/>
              <a:chOff x="4876" y="890"/>
              <a:chExt cx="771" cy="1406"/>
            </a:xfrm>
          </p:grpSpPr>
          <p:sp>
            <p:nvSpPr>
              <p:cNvPr id="75806" name="Line 13"/>
              <p:cNvSpPr>
                <a:spLocks noChangeShapeType="1"/>
              </p:cNvSpPr>
              <p:nvPr/>
            </p:nvSpPr>
            <p:spPr bwMode="auto">
              <a:xfrm flipH="1">
                <a:off x="5148" y="1298"/>
                <a:ext cx="181" cy="998"/>
              </a:xfrm>
              <a:prstGeom prst="line">
                <a:avLst/>
              </a:prstGeom>
              <a:noFill/>
              <a:ln w="38100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grpSp>
            <p:nvGrpSpPr>
              <p:cNvPr id="75807" name="Group 22"/>
              <p:cNvGrpSpPr>
                <a:grpSpLocks/>
              </p:cNvGrpSpPr>
              <p:nvPr/>
            </p:nvGrpSpPr>
            <p:grpSpPr bwMode="auto">
              <a:xfrm>
                <a:off x="4876" y="890"/>
                <a:ext cx="771" cy="408"/>
                <a:chOff x="4604" y="890"/>
                <a:chExt cx="771" cy="408"/>
              </a:xfrm>
            </p:grpSpPr>
            <p:sp>
              <p:nvSpPr>
                <p:cNvPr id="75808" name="Rectangle 9"/>
                <p:cNvSpPr>
                  <a:spLocks noChangeArrowheads="1"/>
                </p:cNvSpPr>
                <p:nvPr/>
              </p:nvSpPr>
              <p:spPr bwMode="auto">
                <a:xfrm>
                  <a:off x="4604" y="890"/>
                  <a:ext cx="771" cy="408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endParaRPr lang="en-GB" alt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5809" name="Text Box 21"/>
                <p:cNvSpPr txBox="1">
                  <a:spLocks noChangeArrowheads="1"/>
                </p:cNvSpPr>
                <p:nvPr/>
              </p:nvSpPr>
              <p:spPr bwMode="auto">
                <a:xfrm>
                  <a:off x="4649" y="935"/>
                  <a:ext cx="7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ZA" altLang="en-US" sz="1200" dirty="0">
                      <a:solidFill>
                        <a:schemeClr val="bg1"/>
                      </a:solidFill>
                    </a:rPr>
                    <a:t>Sundays / Nooitgedagt</a:t>
                  </a:r>
                  <a:endParaRPr lang="en-US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5805" name="Text Box 30"/>
            <p:cNvSpPr txBox="1">
              <a:spLocks noChangeArrowheads="1"/>
            </p:cNvSpPr>
            <p:nvPr/>
          </p:nvSpPr>
          <p:spPr bwMode="auto">
            <a:xfrm>
              <a:off x="4876" y="1298"/>
              <a:ext cx="4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70 Ml/d</a:t>
              </a:r>
              <a:endParaRPr lang="en-US" altLang="en-US" sz="1200" dirty="0"/>
            </a:p>
          </p:txBody>
        </p:sp>
      </p:grpSp>
      <p:grpSp>
        <p:nvGrpSpPr>
          <p:cNvPr id="13350" name="Group 38"/>
          <p:cNvGrpSpPr>
            <a:grpSpLocks/>
          </p:cNvGrpSpPr>
          <p:nvPr/>
        </p:nvGrpSpPr>
        <p:grpSpPr bwMode="auto">
          <a:xfrm>
            <a:off x="6156325" y="3357563"/>
            <a:ext cx="2447925" cy="2305050"/>
            <a:chOff x="3878" y="2115"/>
            <a:chExt cx="1542" cy="1452"/>
          </a:xfrm>
        </p:grpSpPr>
        <p:grpSp>
          <p:nvGrpSpPr>
            <p:cNvPr id="75800" name="Group 36"/>
            <p:cNvGrpSpPr>
              <a:grpSpLocks/>
            </p:cNvGrpSpPr>
            <p:nvPr/>
          </p:nvGrpSpPr>
          <p:grpSpPr bwMode="auto">
            <a:xfrm>
              <a:off x="3878" y="2115"/>
              <a:ext cx="1542" cy="1452"/>
              <a:chOff x="3878" y="2115"/>
              <a:chExt cx="1542" cy="1452"/>
            </a:xfrm>
          </p:grpSpPr>
          <p:sp>
            <p:nvSpPr>
              <p:cNvPr id="75802" name="Oval 4"/>
              <p:cNvSpPr>
                <a:spLocks noChangeArrowheads="1"/>
              </p:cNvSpPr>
              <p:nvPr/>
            </p:nvSpPr>
            <p:spPr bwMode="auto">
              <a:xfrm>
                <a:off x="3878" y="2115"/>
                <a:ext cx="1542" cy="1452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GB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5803" name="Text Box 35"/>
              <p:cNvSpPr txBox="1">
                <a:spLocks noChangeArrowheads="1"/>
              </p:cNvSpPr>
              <p:nvPr/>
            </p:nvSpPr>
            <p:spPr bwMode="auto">
              <a:xfrm>
                <a:off x="4377" y="2704"/>
                <a:ext cx="635" cy="23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800" dirty="0">
                    <a:solidFill>
                      <a:schemeClr val="accent2"/>
                    </a:solidFill>
                  </a:rPr>
                  <a:t>NMBM</a:t>
                </a:r>
                <a:endParaRPr lang="en-US" altLang="en-US" sz="18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75801" name="Text Box 37"/>
            <p:cNvSpPr txBox="1">
              <a:spLocks noChangeArrowheads="1"/>
            </p:cNvSpPr>
            <p:nvPr/>
          </p:nvSpPr>
          <p:spPr bwMode="auto">
            <a:xfrm>
              <a:off x="4422" y="2886"/>
              <a:ext cx="4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 smtClean="0">
                  <a:solidFill>
                    <a:schemeClr val="accent2"/>
                  </a:solidFill>
                </a:rPr>
                <a:t>270 </a:t>
              </a:r>
              <a:r>
                <a:rPr lang="en-ZA" altLang="en-US" sz="1200" dirty="0">
                  <a:solidFill>
                    <a:schemeClr val="accent2"/>
                  </a:solidFill>
                </a:rPr>
                <a:t>Ml/d</a:t>
              </a:r>
              <a:endParaRPr lang="en-US" altLang="en-US" sz="1200" dirty="0">
                <a:solidFill>
                  <a:schemeClr val="accent2"/>
                </a:solidFill>
              </a:endParaRPr>
            </a:p>
          </p:txBody>
        </p:sp>
      </p:grpSp>
      <p:sp>
        <p:nvSpPr>
          <p:cNvPr id="13355" name="Oval 43"/>
          <p:cNvSpPr>
            <a:spLocks noChangeArrowheads="1"/>
          </p:cNvSpPr>
          <p:nvPr/>
        </p:nvSpPr>
        <p:spPr bwMode="auto">
          <a:xfrm>
            <a:off x="6156324" y="4019550"/>
            <a:ext cx="1152525" cy="1223962"/>
          </a:xfrm>
          <a:prstGeom prst="ellipse">
            <a:avLst/>
          </a:prstGeom>
          <a:solidFill>
            <a:srgbClr val="FF6600">
              <a:alpha val="69019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13356" name="Oval 44"/>
          <p:cNvSpPr>
            <a:spLocks noChangeArrowheads="1"/>
          </p:cNvSpPr>
          <p:nvPr/>
        </p:nvSpPr>
        <p:spPr bwMode="auto">
          <a:xfrm>
            <a:off x="6443663" y="4365625"/>
            <a:ext cx="504825" cy="504825"/>
          </a:xfrm>
          <a:prstGeom prst="ellipse">
            <a:avLst/>
          </a:prstGeom>
          <a:solidFill>
            <a:srgbClr val="FF9900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13357" name="Oval 45"/>
          <p:cNvSpPr>
            <a:spLocks noChangeArrowheads="1"/>
          </p:cNvSpPr>
          <p:nvPr/>
        </p:nvSpPr>
        <p:spPr bwMode="auto">
          <a:xfrm>
            <a:off x="6516688" y="3500438"/>
            <a:ext cx="792162" cy="720725"/>
          </a:xfrm>
          <a:prstGeom prst="ellipse">
            <a:avLst/>
          </a:prstGeom>
          <a:solidFill>
            <a:srgbClr val="0000FF">
              <a:alpha val="7882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  <p:grpSp>
        <p:nvGrpSpPr>
          <p:cNvPr id="13368" name="Group 56"/>
          <p:cNvGrpSpPr>
            <a:grpSpLocks/>
          </p:cNvGrpSpPr>
          <p:nvPr/>
        </p:nvGrpSpPr>
        <p:grpSpPr bwMode="auto">
          <a:xfrm>
            <a:off x="3997325" y="3357563"/>
            <a:ext cx="2951163" cy="1008062"/>
            <a:chOff x="2018" y="1933"/>
            <a:chExt cx="1859" cy="635"/>
          </a:xfrm>
        </p:grpSpPr>
        <p:sp>
          <p:nvSpPr>
            <p:cNvPr id="75796" name="Line 48"/>
            <p:cNvSpPr>
              <a:spLocks noChangeShapeType="1"/>
            </p:cNvSpPr>
            <p:nvPr/>
          </p:nvSpPr>
          <p:spPr bwMode="auto">
            <a:xfrm>
              <a:off x="2532" y="2159"/>
              <a:ext cx="1345" cy="409"/>
            </a:xfrm>
            <a:prstGeom prst="line">
              <a:avLst/>
            </a:prstGeom>
            <a:noFill/>
            <a:ln w="38100">
              <a:solidFill>
                <a:srgbClr val="80808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5797" name="Rectangle 50"/>
            <p:cNvSpPr>
              <a:spLocks noChangeArrowheads="1"/>
            </p:cNvSpPr>
            <p:nvPr/>
          </p:nvSpPr>
          <p:spPr bwMode="auto">
            <a:xfrm>
              <a:off x="2018" y="1933"/>
              <a:ext cx="514" cy="409"/>
            </a:xfrm>
            <a:prstGeom prst="rect">
              <a:avLst/>
            </a:prstGeom>
            <a:solidFill>
              <a:srgbClr val="80808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80808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5798" name="Text Box 51"/>
            <p:cNvSpPr txBox="1">
              <a:spLocks noChangeArrowheads="1"/>
            </p:cNvSpPr>
            <p:nvPr/>
          </p:nvSpPr>
          <p:spPr bwMode="auto">
            <a:xfrm>
              <a:off x="2109" y="1979"/>
              <a:ext cx="408" cy="294"/>
            </a:xfrm>
            <a:prstGeom prst="rect">
              <a:avLst/>
            </a:prstGeom>
            <a:noFill/>
            <a:ln w="9525">
              <a:solidFill>
                <a:srgbClr val="80808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>
                  <a:solidFill>
                    <a:schemeClr val="bg1"/>
                  </a:solidFill>
                </a:rPr>
                <a:t>Older Dams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5799" name="Text Box 52"/>
            <p:cNvSpPr txBox="1">
              <a:spLocks noChangeArrowheads="1"/>
            </p:cNvSpPr>
            <p:nvPr/>
          </p:nvSpPr>
          <p:spPr bwMode="auto">
            <a:xfrm>
              <a:off x="2064" y="2305"/>
              <a:ext cx="471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10 Ml/d</a:t>
              </a:r>
              <a:endParaRPr lang="en-US" altLang="en-US" sz="1200" dirty="0"/>
            </a:p>
          </p:txBody>
        </p:sp>
      </p:grpSp>
      <p:grpSp>
        <p:nvGrpSpPr>
          <p:cNvPr id="13370" name="Group 58"/>
          <p:cNvGrpSpPr>
            <a:grpSpLocks/>
          </p:cNvGrpSpPr>
          <p:nvPr/>
        </p:nvGrpSpPr>
        <p:grpSpPr bwMode="auto">
          <a:xfrm>
            <a:off x="4500563" y="2636838"/>
            <a:ext cx="2159000" cy="935037"/>
            <a:chOff x="2835" y="1661"/>
            <a:chExt cx="1360" cy="589"/>
          </a:xfrm>
        </p:grpSpPr>
        <p:sp>
          <p:nvSpPr>
            <p:cNvPr id="75792" name="Line 12"/>
            <p:cNvSpPr>
              <a:spLocks noChangeShapeType="1"/>
            </p:cNvSpPr>
            <p:nvPr/>
          </p:nvSpPr>
          <p:spPr bwMode="auto">
            <a:xfrm>
              <a:off x="3515" y="1843"/>
              <a:ext cx="680" cy="407"/>
            </a:xfrm>
            <a:prstGeom prst="line">
              <a:avLst/>
            </a:prstGeom>
            <a:noFill/>
            <a:ln w="38100">
              <a:solidFill>
                <a:srgbClr val="0000FF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endParaRPr lang="en-GB" dirty="0"/>
            </a:p>
          </p:txBody>
        </p:sp>
        <p:sp>
          <p:nvSpPr>
            <p:cNvPr id="75793" name="Rectangle 8"/>
            <p:cNvSpPr>
              <a:spLocks noChangeArrowheads="1"/>
            </p:cNvSpPr>
            <p:nvPr/>
          </p:nvSpPr>
          <p:spPr bwMode="auto">
            <a:xfrm>
              <a:off x="2835" y="1661"/>
              <a:ext cx="681" cy="363"/>
            </a:xfrm>
            <a:prstGeom prst="rect">
              <a:avLst/>
            </a:prstGeom>
            <a:solidFill>
              <a:srgbClr val="0000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5794" name="Text Box 29"/>
            <p:cNvSpPr txBox="1">
              <a:spLocks noChangeArrowheads="1"/>
            </p:cNvSpPr>
            <p:nvPr/>
          </p:nvSpPr>
          <p:spPr bwMode="auto">
            <a:xfrm>
              <a:off x="2971" y="1979"/>
              <a:ext cx="4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17 Ml/d</a:t>
              </a:r>
              <a:endParaRPr lang="en-US" altLang="en-US" sz="1200" dirty="0"/>
            </a:p>
          </p:txBody>
        </p:sp>
        <p:sp>
          <p:nvSpPr>
            <p:cNvPr id="75795" name="Text Box 57"/>
            <p:cNvSpPr txBox="1">
              <a:spLocks noChangeArrowheads="1"/>
            </p:cNvSpPr>
            <p:nvPr/>
          </p:nvSpPr>
          <p:spPr bwMode="auto">
            <a:xfrm>
              <a:off x="2925" y="1706"/>
              <a:ext cx="54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>
                  <a:solidFill>
                    <a:schemeClr val="bg1"/>
                  </a:solidFill>
                </a:rPr>
                <a:t>Groendal /Springs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13354" name="Oval 42"/>
          <p:cNvSpPr>
            <a:spLocks noChangeArrowheads="1"/>
          </p:cNvSpPr>
          <p:nvPr/>
        </p:nvSpPr>
        <p:spPr bwMode="auto">
          <a:xfrm>
            <a:off x="7019925" y="3429000"/>
            <a:ext cx="1512888" cy="1008063"/>
          </a:xfrm>
          <a:prstGeom prst="ellipse">
            <a:avLst/>
          </a:prstGeom>
          <a:solidFill>
            <a:srgbClr val="339966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13353" name="Oval 41"/>
          <p:cNvSpPr>
            <a:spLocks noChangeArrowheads="1"/>
          </p:cNvSpPr>
          <p:nvPr/>
        </p:nvSpPr>
        <p:spPr bwMode="auto">
          <a:xfrm>
            <a:off x="6532562" y="4351338"/>
            <a:ext cx="2016125" cy="1368425"/>
          </a:xfrm>
          <a:prstGeom prst="ellipse">
            <a:avLst/>
          </a:prstGeom>
          <a:solidFill>
            <a:srgbClr val="800080">
              <a:alpha val="67058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13371" name="Oval 59"/>
          <p:cNvSpPr>
            <a:spLocks noChangeArrowheads="1"/>
          </p:cNvSpPr>
          <p:nvPr/>
        </p:nvSpPr>
        <p:spPr bwMode="auto">
          <a:xfrm>
            <a:off x="6948488" y="4076700"/>
            <a:ext cx="504825" cy="504825"/>
          </a:xfrm>
          <a:prstGeom prst="ellipse">
            <a:avLst/>
          </a:prstGeom>
          <a:solidFill>
            <a:srgbClr val="808080">
              <a:alpha val="76077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305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3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33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36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33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33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33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33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33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133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33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33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 nodeType="clickPar">
                      <p:stCondLst>
                        <p:cond delay="indefinite"/>
                      </p:stCondLst>
                      <p:childTnLst>
                        <p:par>
                          <p:cTn id="3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33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33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 nodeType="clickPar">
                      <p:stCondLst>
                        <p:cond delay="indefinite"/>
                      </p:stCondLst>
                      <p:childTnLst>
                        <p:par>
                          <p:cTn id="4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3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3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3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3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33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133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1000"/>
                                        <p:tgtEl>
                                          <p:spTgt spid="133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 nodeType="clickPar">
                      <p:stCondLst>
                        <p:cond delay="indefinite"/>
                      </p:stCondLst>
                      <p:childTnLst>
                        <p:par>
                          <p:cTn id="6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33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133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 nodeType="clickPar">
                      <p:stCondLst>
                        <p:cond delay="indefinite"/>
                      </p:stCondLst>
                      <p:childTnLst>
                        <p:par>
                          <p:cTn id="7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133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1000"/>
                                        <p:tgtEl>
                                          <p:spTgt spid="133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 nodeType="clickPar">
                      <p:stCondLst>
                        <p:cond delay="indefinite"/>
                      </p:stCondLst>
                      <p:childTnLst>
                        <p:par>
                          <p:cTn id="8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133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1000"/>
                                        <p:tgtEl>
                                          <p:spTgt spid="133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55" grpId="0" animBg="1"/>
      <p:bldP spid="13356" grpId="0" animBg="1"/>
      <p:bldP spid="13357" grpId="0" animBg="1"/>
      <p:bldP spid="13354" grpId="0" animBg="1"/>
      <p:bldP spid="13353" grpId="0" animBg="1"/>
      <p:bldP spid="13371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80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" y="1117600"/>
            <a:ext cx="8172450" cy="5775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Rectangle 3"/>
          <p:cNvSpPr>
            <a:spLocks noGrp="1" noChangeArrowheads="1"/>
          </p:cNvSpPr>
          <p:nvPr>
            <p:ph type="subTitle" idx="4294967295"/>
          </p:nvPr>
        </p:nvSpPr>
        <p:spPr>
          <a:xfrm>
            <a:off x="179388" y="188913"/>
            <a:ext cx="8785225" cy="936625"/>
          </a:xfrm>
          <a:solidFill>
            <a:srgbClr val="333333"/>
          </a:solidFill>
        </p:spPr>
        <p:txBody>
          <a:bodyPr/>
          <a:lstStyle/>
          <a:p>
            <a:pPr marL="609600" indent="-609600" eaLnBrk="1" hangingPunct="1">
              <a:lnSpc>
                <a:spcPct val="200000"/>
              </a:lnSpc>
              <a:spcBef>
                <a:spcPct val="200000"/>
              </a:spcBef>
              <a:spcAft>
                <a:spcPct val="200000"/>
              </a:spcAft>
              <a:buFontTx/>
              <a:buNone/>
              <a:defRPr/>
            </a:pPr>
            <a:r>
              <a:rPr lang="en-ZA" altLang="en-US" sz="2400" dirty="0" smtClean="0">
                <a:solidFill>
                  <a:schemeClr val="bg1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 Black" panose="020B0A04020102020204" pitchFamily="34" charset="0"/>
              </a:rPr>
              <a:t>Possible Future Scenario</a:t>
            </a:r>
            <a:endParaRPr lang="en-US" altLang="en-US" sz="2000" dirty="0" smtClean="0">
              <a:solidFill>
                <a:srgbClr val="333333"/>
              </a:solidFill>
              <a:effectDag name="">
                <a:cont type="tree" name="">
                  <a:effect ref="fillLine"/>
                  <a:outerShdw dist="38100" dir="13500000" algn="br">
                    <a:srgbClr val="4C4C4C"/>
                  </a:outerShdw>
                </a:cont>
                <a:cont type="tree" name="">
                  <a:effect ref="fillLine"/>
                  <a:outerShdw dist="38100" dir="2700000" algn="tl">
                    <a:srgbClr val="1E1E1E"/>
                  </a:outerShdw>
                </a:cont>
                <a:effect ref="fillLine"/>
              </a:effectDag>
              <a:latin typeface="Arial Black" panose="020B0A04020102020204" pitchFamily="34" charset="0"/>
            </a:endParaRPr>
          </a:p>
        </p:txBody>
      </p:sp>
      <p:grpSp>
        <p:nvGrpSpPr>
          <p:cNvPr id="76804" name="Group 18"/>
          <p:cNvGrpSpPr>
            <a:grpSpLocks/>
          </p:cNvGrpSpPr>
          <p:nvPr/>
        </p:nvGrpSpPr>
        <p:grpSpPr bwMode="auto">
          <a:xfrm>
            <a:off x="7740650" y="1268413"/>
            <a:ext cx="1223963" cy="2232025"/>
            <a:chOff x="4876" y="890"/>
            <a:chExt cx="771" cy="1406"/>
          </a:xfrm>
        </p:grpSpPr>
        <p:grpSp>
          <p:nvGrpSpPr>
            <p:cNvPr id="76883" name="Group 19"/>
            <p:cNvGrpSpPr>
              <a:grpSpLocks/>
            </p:cNvGrpSpPr>
            <p:nvPr/>
          </p:nvGrpSpPr>
          <p:grpSpPr bwMode="auto">
            <a:xfrm>
              <a:off x="4876" y="890"/>
              <a:ext cx="771" cy="1406"/>
              <a:chOff x="4876" y="890"/>
              <a:chExt cx="771" cy="1406"/>
            </a:xfrm>
          </p:grpSpPr>
          <p:sp>
            <p:nvSpPr>
              <p:cNvPr id="76885" name="Line 20"/>
              <p:cNvSpPr>
                <a:spLocks noChangeShapeType="1"/>
              </p:cNvSpPr>
              <p:nvPr/>
            </p:nvSpPr>
            <p:spPr bwMode="auto">
              <a:xfrm flipH="1">
                <a:off x="5148" y="1298"/>
                <a:ext cx="181" cy="998"/>
              </a:xfrm>
              <a:prstGeom prst="line">
                <a:avLst/>
              </a:prstGeom>
              <a:noFill/>
              <a:ln w="38100">
                <a:solidFill>
                  <a:srgbClr val="339966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grpSp>
            <p:nvGrpSpPr>
              <p:cNvPr id="76886" name="Group 21"/>
              <p:cNvGrpSpPr>
                <a:grpSpLocks/>
              </p:cNvGrpSpPr>
              <p:nvPr/>
            </p:nvGrpSpPr>
            <p:grpSpPr bwMode="auto">
              <a:xfrm>
                <a:off x="4876" y="890"/>
                <a:ext cx="771" cy="408"/>
                <a:chOff x="4604" y="890"/>
                <a:chExt cx="771" cy="408"/>
              </a:xfrm>
            </p:grpSpPr>
            <p:sp>
              <p:nvSpPr>
                <p:cNvPr id="76887" name="Rectangle 22"/>
                <p:cNvSpPr>
                  <a:spLocks noChangeArrowheads="1"/>
                </p:cNvSpPr>
                <p:nvPr/>
              </p:nvSpPr>
              <p:spPr bwMode="auto">
                <a:xfrm>
                  <a:off x="4604" y="890"/>
                  <a:ext cx="771" cy="408"/>
                </a:xfrm>
                <a:prstGeom prst="rect">
                  <a:avLst/>
                </a:prstGeom>
                <a:solidFill>
                  <a:srgbClr val="339966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endParaRPr lang="en-GB" alt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888" name="Text Box 23"/>
                <p:cNvSpPr txBox="1">
                  <a:spLocks noChangeArrowheads="1"/>
                </p:cNvSpPr>
                <p:nvPr/>
              </p:nvSpPr>
              <p:spPr bwMode="auto">
                <a:xfrm>
                  <a:off x="4649" y="935"/>
                  <a:ext cx="726" cy="288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ZA" altLang="en-US" sz="1200" dirty="0">
                      <a:solidFill>
                        <a:schemeClr val="bg1"/>
                      </a:solidFill>
                    </a:rPr>
                    <a:t>Sundays / Nooitgedagt</a:t>
                  </a:r>
                  <a:endParaRPr lang="en-US" altLang="en-US" sz="1200" dirty="0">
                    <a:solidFill>
                      <a:schemeClr val="bg1"/>
                    </a:solidFill>
                  </a:endParaRPr>
                </a:p>
              </p:txBody>
            </p:sp>
          </p:grpSp>
        </p:grpSp>
        <p:sp>
          <p:nvSpPr>
            <p:cNvPr id="76884" name="Text Box 24"/>
            <p:cNvSpPr txBox="1">
              <a:spLocks noChangeArrowheads="1"/>
            </p:cNvSpPr>
            <p:nvPr/>
          </p:nvSpPr>
          <p:spPr bwMode="auto">
            <a:xfrm>
              <a:off x="4876" y="1298"/>
              <a:ext cx="49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 smtClean="0"/>
                <a:t>140 </a:t>
              </a:r>
              <a:r>
                <a:rPr lang="en-ZA" altLang="en-US" sz="1200" dirty="0"/>
                <a:t>Ml/d</a:t>
              </a:r>
              <a:endParaRPr lang="en-US" altLang="en-US" sz="1200" dirty="0"/>
            </a:p>
          </p:txBody>
        </p:sp>
      </p:grpSp>
      <p:grpSp>
        <p:nvGrpSpPr>
          <p:cNvPr id="76805" name="Group 25"/>
          <p:cNvGrpSpPr>
            <a:grpSpLocks/>
          </p:cNvGrpSpPr>
          <p:nvPr/>
        </p:nvGrpSpPr>
        <p:grpSpPr bwMode="auto">
          <a:xfrm>
            <a:off x="6156325" y="3357563"/>
            <a:ext cx="2447925" cy="2305050"/>
            <a:chOff x="3878" y="2115"/>
            <a:chExt cx="1542" cy="1452"/>
          </a:xfrm>
        </p:grpSpPr>
        <p:grpSp>
          <p:nvGrpSpPr>
            <p:cNvPr id="76879" name="Group 26"/>
            <p:cNvGrpSpPr>
              <a:grpSpLocks/>
            </p:cNvGrpSpPr>
            <p:nvPr/>
          </p:nvGrpSpPr>
          <p:grpSpPr bwMode="auto">
            <a:xfrm>
              <a:off x="3878" y="2115"/>
              <a:ext cx="1542" cy="1452"/>
              <a:chOff x="3878" y="2115"/>
              <a:chExt cx="1542" cy="1452"/>
            </a:xfrm>
          </p:grpSpPr>
          <p:sp>
            <p:nvSpPr>
              <p:cNvPr id="76881" name="Oval 27"/>
              <p:cNvSpPr>
                <a:spLocks noChangeArrowheads="1"/>
              </p:cNvSpPr>
              <p:nvPr/>
            </p:nvSpPr>
            <p:spPr bwMode="auto">
              <a:xfrm>
                <a:off x="3878" y="2115"/>
                <a:ext cx="1542" cy="1452"/>
              </a:xfrm>
              <a:prstGeom prst="ellipse">
                <a:avLst/>
              </a:prstGeom>
              <a:solidFill>
                <a:srgbClr val="FFFF99"/>
              </a:solidFill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GB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882" name="Text Box 28"/>
              <p:cNvSpPr txBox="1">
                <a:spLocks noChangeArrowheads="1"/>
              </p:cNvSpPr>
              <p:nvPr/>
            </p:nvSpPr>
            <p:spPr bwMode="auto">
              <a:xfrm>
                <a:off x="4377" y="2704"/>
                <a:ext cx="635" cy="237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800" dirty="0">
                    <a:solidFill>
                      <a:schemeClr val="accent2"/>
                    </a:solidFill>
                  </a:rPr>
                  <a:t>NMBM</a:t>
                </a:r>
                <a:endParaRPr lang="en-US" altLang="en-US" sz="1800" dirty="0">
                  <a:solidFill>
                    <a:schemeClr val="accent2"/>
                  </a:solidFill>
                </a:endParaRPr>
              </a:p>
            </p:txBody>
          </p:sp>
        </p:grpSp>
        <p:sp>
          <p:nvSpPr>
            <p:cNvPr id="76880" name="Text Box 29"/>
            <p:cNvSpPr txBox="1">
              <a:spLocks noChangeArrowheads="1"/>
            </p:cNvSpPr>
            <p:nvPr/>
          </p:nvSpPr>
          <p:spPr bwMode="auto">
            <a:xfrm>
              <a:off x="4422" y="2886"/>
              <a:ext cx="499" cy="174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 smtClean="0">
                  <a:solidFill>
                    <a:schemeClr val="accent2"/>
                  </a:solidFill>
                </a:rPr>
                <a:t>270 </a:t>
              </a:r>
              <a:r>
                <a:rPr lang="en-ZA" altLang="en-US" sz="1200" dirty="0">
                  <a:solidFill>
                    <a:schemeClr val="accent2"/>
                  </a:solidFill>
                </a:rPr>
                <a:t>Ml/d</a:t>
              </a:r>
              <a:endParaRPr lang="en-US" altLang="en-US" sz="1200" dirty="0">
                <a:solidFill>
                  <a:schemeClr val="accent2"/>
                </a:solidFill>
              </a:endParaRPr>
            </a:p>
          </p:txBody>
        </p:sp>
      </p:grpSp>
      <p:grpSp>
        <p:nvGrpSpPr>
          <p:cNvPr id="14384" name="Group 48"/>
          <p:cNvGrpSpPr>
            <a:grpSpLocks/>
          </p:cNvGrpSpPr>
          <p:nvPr/>
        </p:nvGrpSpPr>
        <p:grpSpPr bwMode="auto">
          <a:xfrm>
            <a:off x="3592978" y="4004470"/>
            <a:ext cx="3744912" cy="1223962"/>
            <a:chOff x="2245" y="2523"/>
            <a:chExt cx="2359" cy="771"/>
          </a:xfrm>
        </p:grpSpPr>
        <p:grpSp>
          <p:nvGrpSpPr>
            <p:cNvPr id="76870" name="Group 11"/>
            <p:cNvGrpSpPr>
              <a:grpSpLocks/>
            </p:cNvGrpSpPr>
            <p:nvPr/>
          </p:nvGrpSpPr>
          <p:grpSpPr bwMode="auto">
            <a:xfrm>
              <a:off x="2245" y="2713"/>
              <a:ext cx="1633" cy="581"/>
              <a:chOff x="2245" y="2614"/>
              <a:chExt cx="1633" cy="581"/>
            </a:xfrm>
          </p:grpSpPr>
          <p:grpSp>
            <p:nvGrpSpPr>
              <p:cNvPr id="76873" name="Group 12"/>
              <p:cNvGrpSpPr>
                <a:grpSpLocks/>
              </p:cNvGrpSpPr>
              <p:nvPr/>
            </p:nvGrpSpPr>
            <p:grpSpPr bwMode="auto">
              <a:xfrm>
                <a:off x="2245" y="2614"/>
                <a:ext cx="1633" cy="409"/>
                <a:chOff x="2245" y="2614"/>
                <a:chExt cx="1633" cy="409"/>
              </a:xfrm>
            </p:grpSpPr>
            <p:sp>
              <p:nvSpPr>
                <p:cNvPr id="76875" name="Line 13"/>
                <p:cNvSpPr>
                  <a:spLocks noChangeShapeType="1"/>
                </p:cNvSpPr>
                <p:nvPr/>
              </p:nvSpPr>
              <p:spPr bwMode="auto">
                <a:xfrm>
                  <a:off x="2789" y="2840"/>
                  <a:ext cx="1089" cy="91"/>
                </a:xfrm>
                <a:prstGeom prst="line">
                  <a:avLst/>
                </a:prstGeom>
                <a:noFill/>
                <a:ln w="38100">
                  <a:solidFill>
                    <a:srgbClr val="FF660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grpSp>
              <p:nvGrpSpPr>
                <p:cNvPr id="76876" name="Group 14"/>
                <p:cNvGrpSpPr>
                  <a:grpSpLocks/>
                </p:cNvGrpSpPr>
                <p:nvPr/>
              </p:nvGrpSpPr>
              <p:grpSpPr bwMode="auto">
                <a:xfrm>
                  <a:off x="2245" y="2614"/>
                  <a:ext cx="544" cy="409"/>
                  <a:chOff x="2245" y="2704"/>
                  <a:chExt cx="544" cy="409"/>
                </a:xfrm>
              </p:grpSpPr>
              <p:sp>
                <p:nvSpPr>
                  <p:cNvPr id="76877" name="Rectangle 15"/>
                  <p:cNvSpPr>
                    <a:spLocks noChangeArrowheads="1"/>
                  </p:cNvSpPr>
                  <p:nvPr/>
                </p:nvSpPr>
                <p:spPr bwMode="auto">
                  <a:xfrm>
                    <a:off x="2245" y="2704"/>
                    <a:ext cx="544" cy="409"/>
                  </a:xfrm>
                  <a:prstGeom prst="rect">
                    <a:avLst/>
                  </a:prstGeom>
                  <a:solidFill>
                    <a:srgbClr val="FF660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endParaRPr lang="en-GB" alt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6878" name="Text Box 16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290" y="2750"/>
                    <a:ext cx="499" cy="288"/>
                  </a:xfrm>
                  <a:prstGeom prst="rect">
                    <a:avLst/>
                  </a:prstGeom>
                  <a:noFill/>
                  <a:ln>
                    <a:noFill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91240B29-F687-4F45-9708-019B960494DF}">
                      <a14:hiddenLine xmlns:a14="http://schemas.microsoft.com/office/drawing/2010/main" w="9525">
                        <a:solidFill>
                          <a:schemeClr val="tx1"/>
                        </a:solidFill>
                        <a:miter lim="800000"/>
                        <a:headEnd/>
                        <a:tailEnd/>
                      </a14:hiddenLine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ZA" altLang="en-US" sz="1200" dirty="0">
                        <a:solidFill>
                          <a:schemeClr val="bg1"/>
                        </a:solidFill>
                      </a:rPr>
                      <a:t>Kouga / Loerie</a:t>
                    </a:r>
                    <a:endParaRPr lang="en-US" altLang="en-US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76874" name="Text Box 17"/>
              <p:cNvSpPr txBox="1">
                <a:spLocks noChangeArrowheads="1"/>
              </p:cNvSpPr>
              <p:nvPr/>
            </p:nvSpPr>
            <p:spPr bwMode="auto">
              <a:xfrm>
                <a:off x="2290" y="3022"/>
                <a:ext cx="4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/>
                  <a:t>64 Ml/d</a:t>
                </a:r>
                <a:endParaRPr lang="en-US" altLang="en-US" sz="1200" dirty="0"/>
              </a:p>
            </p:txBody>
          </p:sp>
        </p:grpSp>
        <p:sp>
          <p:nvSpPr>
            <p:cNvPr id="76871" name="Oval 30"/>
            <p:cNvSpPr>
              <a:spLocks noChangeArrowheads="1"/>
            </p:cNvSpPr>
            <p:nvPr/>
          </p:nvSpPr>
          <p:spPr bwMode="auto">
            <a:xfrm>
              <a:off x="3878" y="2523"/>
              <a:ext cx="726" cy="771"/>
            </a:xfrm>
            <a:prstGeom prst="ellipse">
              <a:avLst/>
            </a:prstGeom>
            <a:solidFill>
              <a:srgbClr val="FF6600">
                <a:alpha val="69019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6872" name="Oval 31"/>
            <p:cNvSpPr>
              <a:spLocks noChangeArrowheads="1"/>
            </p:cNvSpPr>
            <p:nvPr/>
          </p:nvSpPr>
          <p:spPr bwMode="auto">
            <a:xfrm>
              <a:off x="4059" y="2750"/>
              <a:ext cx="318" cy="318"/>
            </a:xfrm>
            <a:prstGeom prst="ellipse">
              <a:avLst/>
            </a:prstGeom>
            <a:solidFill>
              <a:srgbClr val="FF9900"/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382" name="Group 46"/>
          <p:cNvGrpSpPr>
            <a:grpSpLocks/>
          </p:cNvGrpSpPr>
          <p:nvPr/>
        </p:nvGrpSpPr>
        <p:grpSpPr bwMode="auto">
          <a:xfrm>
            <a:off x="4500563" y="2636838"/>
            <a:ext cx="2808287" cy="1584325"/>
            <a:chOff x="2835" y="1661"/>
            <a:chExt cx="1769" cy="998"/>
          </a:xfrm>
        </p:grpSpPr>
        <p:sp>
          <p:nvSpPr>
            <p:cNvPr id="76864" name="Oval 32"/>
            <p:cNvSpPr>
              <a:spLocks noChangeArrowheads="1"/>
            </p:cNvSpPr>
            <p:nvPr/>
          </p:nvSpPr>
          <p:spPr bwMode="auto">
            <a:xfrm>
              <a:off x="4105" y="2205"/>
              <a:ext cx="499" cy="454"/>
            </a:xfrm>
            <a:prstGeom prst="ellipse">
              <a:avLst/>
            </a:prstGeom>
            <a:solidFill>
              <a:srgbClr val="0000FF">
                <a:alpha val="78822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  <p:grpSp>
          <p:nvGrpSpPr>
            <p:cNvPr id="76865" name="Group 38"/>
            <p:cNvGrpSpPr>
              <a:grpSpLocks/>
            </p:cNvGrpSpPr>
            <p:nvPr/>
          </p:nvGrpSpPr>
          <p:grpSpPr bwMode="auto">
            <a:xfrm>
              <a:off x="2835" y="1661"/>
              <a:ext cx="1360" cy="589"/>
              <a:chOff x="2835" y="1661"/>
              <a:chExt cx="1360" cy="589"/>
            </a:xfrm>
          </p:grpSpPr>
          <p:sp>
            <p:nvSpPr>
              <p:cNvPr id="76866" name="Line 39"/>
              <p:cNvSpPr>
                <a:spLocks noChangeShapeType="1"/>
              </p:cNvSpPr>
              <p:nvPr/>
            </p:nvSpPr>
            <p:spPr bwMode="auto">
              <a:xfrm>
                <a:off x="3515" y="1843"/>
                <a:ext cx="680" cy="407"/>
              </a:xfrm>
              <a:prstGeom prst="line">
                <a:avLst/>
              </a:prstGeom>
              <a:noFill/>
              <a:ln w="38100">
                <a:solidFill>
                  <a:srgbClr val="0000FF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76867" name="Rectangle 40"/>
              <p:cNvSpPr>
                <a:spLocks noChangeArrowheads="1"/>
              </p:cNvSpPr>
              <p:nvPr/>
            </p:nvSpPr>
            <p:spPr bwMode="auto">
              <a:xfrm>
                <a:off x="2835" y="1661"/>
                <a:ext cx="681" cy="363"/>
              </a:xfrm>
              <a:prstGeom prst="rect">
                <a:avLst/>
              </a:prstGeom>
              <a:solidFill>
                <a:srgbClr val="0000FF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GB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868" name="Text Box 41"/>
              <p:cNvSpPr txBox="1">
                <a:spLocks noChangeArrowheads="1"/>
              </p:cNvSpPr>
              <p:nvPr/>
            </p:nvSpPr>
            <p:spPr bwMode="auto">
              <a:xfrm>
                <a:off x="2971" y="1979"/>
                <a:ext cx="4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/>
                  <a:t>17 Ml/d</a:t>
                </a:r>
                <a:endParaRPr lang="en-US" altLang="en-US" sz="1200" dirty="0"/>
              </a:p>
            </p:txBody>
          </p:sp>
          <p:sp>
            <p:nvSpPr>
              <p:cNvPr id="76869" name="Text Box 42"/>
              <p:cNvSpPr txBox="1">
                <a:spLocks noChangeArrowheads="1"/>
              </p:cNvSpPr>
              <p:nvPr/>
            </p:nvSpPr>
            <p:spPr bwMode="auto">
              <a:xfrm>
                <a:off x="2925" y="1706"/>
                <a:ext cx="54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>
                    <a:solidFill>
                      <a:schemeClr val="bg1"/>
                    </a:solidFill>
                  </a:rPr>
                  <a:t>Groendal /Springs</a:t>
                </a:r>
                <a:endParaRPr lang="en-US" altLang="en-US" sz="1200" dirty="0">
                  <a:solidFill>
                    <a:schemeClr val="bg1"/>
                  </a:solidFill>
                </a:endParaRPr>
              </a:p>
            </p:txBody>
          </p:sp>
        </p:grpSp>
      </p:grpSp>
      <p:sp>
        <p:nvSpPr>
          <p:cNvPr id="76808" name="Oval 43"/>
          <p:cNvSpPr>
            <a:spLocks noChangeArrowheads="1"/>
          </p:cNvSpPr>
          <p:nvPr/>
        </p:nvSpPr>
        <p:spPr bwMode="auto">
          <a:xfrm>
            <a:off x="7019925" y="3429000"/>
            <a:ext cx="1512888" cy="1008063"/>
          </a:xfrm>
          <a:prstGeom prst="ellipse">
            <a:avLst/>
          </a:prstGeom>
          <a:solidFill>
            <a:srgbClr val="339966">
              <a:alpha val="76862"/>
            </a:srgbClr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  <p:grpSp>
        <p:nvGrpSpPr>
          <p:cNvPr id="14385" name="Group 49"/>
          <p:cNvGrpSpPr>
            <a:grpSpLocks/>
          </p:cNvGrpSpPr>
          <p:nvPr/>
        </p:nvGrpSpPr>
        <p:grpSpPr bwMode="auto">
          <a:xfrm>
            <a:off x="648739" y="4379125"/>
            <a:ext cx="7993063" cy="2351088"/>
            <a:chOff x="476" y="2750"/>
            <a:chExt cx="5035" cy="1481"/>
          </a:xfrm>
        </p:grpSpPr>
        <p:grpSp>
          <p:nvGrpSpPr>
            <p:cNvPr id="76856" name="Group 4"/>
            <p:cNvGrpSpPr>
              <a:grpSpLocks/>
            </p:cNvGrpSpPr>
            <p:nvPr/>
          </p:nvGrpSpPr>
          <p:grpSpPr bwMode="auto">
            <a:xfrm>
              <a:off x="476" y="3520"/>
              <a:ext cx="4264" cy="711"/>
              <a:chOff x="204" y="3475"/>
              <a:chExt cx="4264" cy="711"/>
            </a:xfrm>
          </p:grpSpPr>
          <p:grpSp>
            <p:nvGrpSpPr>
              <p:cNvPr id="76858" name="Group 5"/>
              <p:cNvGrpSpPr>
                <a:grpSpLocks/>
              </p:cNvGrpSpPr>
              <p:nvPr/>
            </p:nvGrpSpPr>
            <p:grpSpPr bwMode="auto">
              <a:xfrm>
                <a:off x="204" y="3475"/>
                <a:ext cx="4264" cy="454"/>
                <a:chOff x="204" y="3475"/>
                <a:chExt cx="4264" cy="454"/>
              </a:xfrm>
            </p:grpSpPr>
            <p:sp>
              <p:nvSpPr>
                <p:cNvPr id="76860" name="Line 6"/>
                <p:cNvSpPr>
                  <a:spLocks noChangeShapeType="1"/>
                </p:cNvSpPr>
                <p:nvPr/>
              </p:nvSpPr>
              <p:spPr bwMode="auto">
                <a:xfrm flipV="1">
                  <a:off x="748" y="3566"/>
                  <a:ext cx="3720" cy="136"/>
                </a:xfrm>
                <a:prstGeom prst="line">
                  <a:avLst/>
                </a:prstGeom>
                <a:noFill/>
                <a:ln w="38100">
                  <a:solidFill>
                    <a:schemeClr val="tx1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/>
                <a:lstStyle/>
                <a:p>
                  <a:endParaRPr lang="en-GB" dirty="0"/>
                </a:p>
              </p:txBody>
            </p:sp>
            <p:grpSp>
              <p:nvGrpSpPr>
                <p:cNvPr id="76861" name="Group 7"/>
                <p:cNvGrpSpPr>
                  <a:grpSpLocks/>
                </p:cNvGrpSpPr>
                <p:nvPr/>
              </p:nvGrpSpPr>
              <p:grpSpPr bwMode="auto">
                <a:xfrm>
                  <a:off x="204" y="3475"/>
                  <a:ext cx="544" cy="454"/>
                  <a:chOff x="204" y="3339"/>
                  <a:chExt cx="544" cy="455"/>
                </a:xfrm>
              </p:grpSpPr>
              <p:sp>
                <p:nvSpPr>
                  <p:cNvPr id="76862" name="Rectangle 8"/>
                  <p:cNvSpPr>
                    <a:spLocks noChangeArrowheads="1"/>
                  </p:cNvSpPr>
                  <p:nvPr/>
                </p:nvSpPr>
                <p:spPr bwMode="auto">
                  <a:xfrm>
                    <a:off x="204" y="3339"/>
                    <a:ext cx="544" cy="455"/>
                  </a:xfrm>
                  <a:prstGeom prst="rect">
                    <a:avLst/>
                  </a:prstGeom>
                  <a:solidFill>
                    <a:srgbClr val="800080"/>
                  </a:solidFill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 wrap="none" anchor="ctr"/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endParaRPr lang="en-GB" altLang="en-US" sz="1200" dirty="0">
                      <a:solidFill>
                        <a:schemeClr val="bg1"/>
                      </a:solidFill>
                    </a:endParaRPr>
                  </a:p>
                </p:txBody>
              </p:sp>
              <p:sp>
                <p:nvSpPr>
                  <p:cNvPr id="76863" name="Text Box 9"/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204" y="3430"/>
                    <a:ext cx="544" cy="295"/>
                  </a:xfrm>
                  <a:prstGeom prst="rect">
                    <a:avLst/>
                  </a:prstGeom>
                  <a:noFill/>
                  <a:ln w="9525">
                    <a:solidFill>
                      <a:schemeClr val="tx1"/>
                    </a:solidFill>
                    <a:miter lim="800000"/>
                    <a:headEnd/>
                    <a:tailEnd/>
                  </a:ln>
                  <a:effectLst/>
                  <a:extLst>
                    <a:ext uri="{909E8E84-426E-40DD-AFC4-6F175D3DCCD1}">
                      <a14:hiddenFill xmlns:a14="http://schemas.microsoft.com/office/drawing/2010/main">
                        <a:solidFill>
                          <a:schemeClr val="accent1"/>
                        </a:solidFill>
                      </a14:hiddenFill>
                    </a:ext>
                    <a:ext uri="{AF507438-7753-43E0-B8FC-AC1667EBCBE1}">
                      <a14:hiddenEffects xmlns:a14="http://schemas.microsoft.com/office/drawing/2010/main">
                        <a:effectLst>
                          <a:outerShdw dist="35921" dir="2700000" algn="ctr" rotWithShape="0">
                            <a:schemeClr val="bg2"/>
                          </a:outerShdw>
                        </a:effectLst>
                      </a14:hiddenEffects>
                    </a:ext>
                  </a:extLst>
                </p:spPr>
                <p:txBody>
                  <a:bodyPr>
                    <a:spAutoFit/>
                  </a:bodyPr>
                  <a:lstStyle>
                    <a:lvl1pPr>
                      <a:spcBef>
                        <a:spcPct val="20000"/>
                      </a:spcBef>
                      <a:buChar char="•"/>
                      <a:defRPr sz="32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1pPr>
                    <a:lvl2pPr marL="742950" indent="-285750">
                      <a:spcBef>
                        <a:spcPct val="20000"/>
                      </a:spcBef>
                      <a:buChar char="–"/>
                      <a:defRPr sz="28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2pPr>
                    <a:lvl3pPr marL="1143000" indent="-228600">
                      <a:spcBef>
                        <a:spcPct val="20000"/>
                      </a:spcBef>
                      <a:buChar char="•"/>
                      <a:defRPr sz="24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3pPr>
                    <a:lvl4pPr marL="1600200" indent="-228600">
                      <a:spcBef>
                        <a:spcPct val="20000"/>
                      </a:spcBef>
                      <a:buChar char="–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4pPr>
                    <a:lvl5pPr marL="2057400" indent="-228600">
                      <a:spcBef>
                        <a:spcPct val="20000"/>
                      </a:spcBef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5pPr>
                    <a:lvl6pPr marL="25146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6pPr>
                    <a:lvl7pPr marL="29718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7pPr>
                    <a:lvl8pPr marL="34290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8pPr>
                    <a:lvl9pPr marL="3886200" indent="-228600" eaLnBrk="0" fontAlgn="base" hangingPunct="0">
                      <a:spcBef>
                        <a:spcPct val="20000"/>
                      </a:spcBef>
                      <a:spcAft>
                        <a:spcPct val="0"/>
                      </a:spcAft>
                      <a:buChar char="»"/>
                      <a:defRPr sz="2000">
                        <a:solidFill>
                          <a:schemeClr val="tx1"/>
                        </a:solidFill>
                        <a:latin typeface="Arial" panose="020B0604020202020204" pitchFamily="34" charset="0"/>
                      </a:defRPr>
                    </a:lvl9pPr>
                  </a:lstStyle>
                  <a:p>
                    <a:pPr eaLnBrk="1" hangingPunct="1">
                      <a:spcBef>
                        <a:spcPct val="50000"/>
                      </a:spcBef>
                      <a:buFontTx/>
                      <a:buNone/>
                    </a:pPr>
                    <a:r>
                      <a:rPr lang="en-ZA" altLang="en-US" sz="1200" dirty="0">
                        <a:solidFill>
                          <a:schemeClr val="bg1"/>
                        </a:solidFill>
                      </a:rPr>
                      <a:t>Churchill / Impofu</a:t>
                    </a:r>
                    <a:endParaRPr lang="en-US" altLang="en-US" sz="1200" dirty="0">
                      <a:solidFill>
                        <a:schemeClr val="bg1"/>
                      </a:solidFill>
                    </a:endParaRPr>
                  </a:p>
                </p:txBody>
              </p:sp>
            </p:grpSp>
          </p:grpSp>
          <p:sp>
            <p:nvSpPr>
              <p:cNvPr id="76859" name="Text Box 10"/>
              <p:cNvSpPr txBox="1">
                <a:spLocks noChangeArrowheads="1"/>
              </p:cNvSpPr>
              <p:nvPr/>
            </p:nvSpPr>
            <p:spPr bwMode="auto">
              <a:xfrm>
                <a:off x="204" y="3892"/>
                <a:ext cx="499" cy="294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/>
                  <a:t>122 Ml/d</a:t>
                </a:r>
                <a:endParaRPr lang="en-US" altLang="en-US" sz="1200" dirty="0"/>
              </a:p>
            </p:txBody>
          </p:sp>
        </p:grpSp>
        <p:sp>
          <p:nvSpPr>
            <p:cNvPr id="76857" name="Oval 44"/>
            <p:cNvSpPr>
              <a:spLocks noChangeArrowheads="1"/>
            </p:cNvSpPr>
            <p:nvPr/>
          </p:nvSpPr>
          <p:spPr bwMode="auto">
            <a:xfrm>
              <a:off x="4241" y="2750"/>
              <a:ext cx="1270" cy="862"/>
            </a:xfrm>
            <a:prstGeom prst="ellipse">
              <a:avLst/>
            </a:prstGeom>
            <a:solidFill>
              <a:srgbClr val="800080">
                <a:alpha val="67058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383" name="Group 47"/>
          <p:cNvGrpSpPr>
            <a:grpSpLocks/>
          </p:cNvGrpSpPr>
          <p:nvPr/>
        </p:nvGrpSpPr>
        <p:grpSpPr bwMode="auto">
          <a:xfrm>
            <a:off x="3997325" y="3357563"/>
            <a:ext cx="3455988" cy="1223962"/>
            <a:chOff x="2518" y="2115"/>
            <a:chExt cx="2177" cy="771"/>
          </a:xfrm>
        </p:grpSpPr>
        <p:grpSp>
          <p:nvGrpSpPr>
            <p:cNvPr id="76850" name="Group 33"/>
            <p:cNvGrpSpPr>
              <a:grpSpLocks/>
            </p:cNvGrpSpPr>
            <p:nvPr/>
          </p:nvGrpSpPr>
          <p:grpSpPr bwMode="auto">
            <a:xfrm>
              <a:off x="2518" y="2115"/>
              <a:ext cx="1859" cy="635"/>
              <a:chOff x="2018" y="1933"/>
              <a:chExt cx="1859" cy="635"/>
            </a:xfrm>
          </p:grpSpPr>
          <p:sp>
            <p:nvSpPr>
              <p:cNvPr id="76852" name="Line 34"/>
              <p:cNvSpPr>
                <a:spLocks noChangeShapeType="1"/>
              </p:cNvSpPr>
              <p:nvPr/>
            </p:nvSpPr>
            <p:spPr bwMode="auto">
              <a:xfrm>
                <a:off x="2532" y="2159"/>
                <a:ext cx="1345" cy="409"/>
              </a:xfrm>
              <a:prstGeom prst="line">
                <a:avLst/>
              </a:prstGeom>
              <a:noFill/>
              <a:ln w="38100">
                <a:solidFill>
                  <a:srgbClr val="808080"/>
                </a:solidFill>
                <a:round/>
                <a:headEnd/>
                <a:tailEnd type="triangle" w="med" len="med"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/>
              <a:lstStyle/>
              <a:p>
                <a:endParaRPr lang="en-GB" dirty="0"/>
              </a:p>
            </p:txBody>
          </p:sp>
          <p:sp>
            <p:nvSpPr>
              <p:cNvPr id="76853" name="Rectangle 35"/>
              <p:cNvSpPr>
                <a:spLocks noChangeArrowheads="1"/>
              </p:cNvSpPr>
              <p:nvPr/>
            </p:nvSpPr>
            <p:spPr bwMode="auto">
              <a:xfrm>
                <a:off x="2018" y="1933"/>
                <a:ext cx="514" cy="409"/>
              </a:xfrm>
              <a:prstGeom prst="rect">
                <a:avLst/>
              </a:prstGeom>
              <a:solidFill>
                <a:srgbClr val="808080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rgbClr val="80808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endParaRPr lang="en-GB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854" name="Text Box 36"/>
              <p:cNvSpPr txBox="1">
                <a:spLocks noChangeArrowheads="1"/>
              </p:cNvSpPr>
              <p:nvPr/>
            </p:nvSpPr>
            <p:spPr bwMode="auto">
              <a:xfrm>
                <a:off x="2109" y="1979"/>
                <a:ext cx="408" cy="294"/>
              </a:xfrm>
              <a:prstGeom prst="rect">
                <a:avLst/>
              </a:prstGeom>
              <a:noFill/>
              <a:ln w="9525">
                <a:solidFill>
                  <a:srgbClr val="808080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>
                    <a:solidFill>
                      <a:schemeClr val="bg1"/>
                    </a:solidFill>
                  </a:rPr>
                  <a:t>Older Dams</a:t>
                </a:r>
                <a:endParaRPr lang="en-US" altLang="en-US" sz="1200" dirty="0">
                  <a:solidFill>
                    <a:schemeClr val="bg1"/>
                  </a:solidFill>
                </a:endParaRPr>
              </a:p>
            </p:txBody>
          </p:sp>
          <p:sp>
            <p:nvSpPr>
              <p:cNvPr id="76855" name="Text Box 37"/>
              <p:cNvSpPr txBox="1">
                <a:spLocks noChangeArrowheads="1"/>
              </p:cNvSpPr>
              <p:nvPr/>
            </p:nvSpPr>
            <p:spPr bwMode="auto">
              <a:xfrm>
                <a:off x="2064" y="2305"/>
                <a:ext cx="471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 smtClean="0"/>
                  <a:t>6 </a:t>
                </a:r>
                <a:r>
                  <a:rPr lang="en-ZA" altLang="en-US" sz="1200" dirty="0"/>
                  <a:t>Ml/d</a:t>
                </a:r>
                <a:endParaRPr lang="en-US" altLang="en-US" sz="1200" dirty="0"/>
              </a:p>
            </p:txBody>
          </p:sp>
        </p:grpSp>
        <p:sp>
          <p:nvSpPr>
            <p:cNvPr id="76851" name="Oval 45"/>
            <p:cNvSpPr>
              <a:spLocks noChangeArrowheads="1"/>
            </p:cNvSpPr>
            <p:nvPr/>
          </p:nvSpPr>
          <p:spPr bwMode="auto">
            <a:xfrm>
              <a:off x="4377" y="2568"/>
              <a:ext cx="318" cy="318"/>
            </a:xfrm>
            <a:prstGeom prst="ellipse">
              <a:avLst/>
            </a:prstGeom>
            <a:solidFill>
              <a:srgbClr val="808080">
                <a:alpha val="76077"/>
              </a:srgb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</p:grpSp>
      <p:sp>
        <p:nvSpPr>
          <p:cNvPr id="76848" name="Oval 50"/>
          <p:cNvSpPr>
            <a:spLocks noChangeArrowheads="1"/>
          </p:cNvSpPr>
          <p:nvPr/>
        </p:nvSpPr>
        <p:spPr bwMode="auto">
          <a:xfrm>
            <a:off x="6659568" y="3357565"/>
            <a:ext cx="719138" cy="719138"/>
          </a:xfrm>
          <a:prstGeom prst="ellipse">
            <a:avLst/>
          </a:prstGeom>
          <a:solidFill>
            <a:srgbClr val="339966">
              <a:alpha val="79999"/>
            </a:srgbClr>
          </a:solidFill>
          <a:ln w="9525" algn="ctr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endParaRPr lang="en-GB" altLang="en-US" sz="1200" dirty="0">
              <a:solidFill>
                <a:schemeClr val="bg1"/>
              </a:solidFill>
            </a:endParaRPr>
          </a:p>
        </p:txBody>
      </p:sp>
      <p:sp>
        <p:nvSpPr>
          <p:cNvPr id="14389" name="Text Box 53"/>
          <p:cNvSpPr txBox="1">
            <a:spLocks noChangeArrowheads="1"/>
          </p:cNvSpPr>
          <p:nvPr/>
        </p:nvSpPr>
        <p:spPr bwMode="auto">
          <a:xfrm>
            <a:off x="4356100" y="2349500"/>
            <a:ext cx="1439863" cy="284163"/>
          </a:xfrm>
          <a:prstGeom prst="rect">
            <a:avLst/>
          </a:prstGeom>
          <a:solidFill>
            <a:srgbClr val="0000FF"/>
          </a:solidFill>
          <a:ln w="9525" algn="ctr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dirty="0">
                <a:solidFill>
                  <a:schemeClr val="bg1"/>
                </a:solidFill>
              </a:rPr>
              <a:t>No </a:t>
            </a:r>
            <a:r>
              <a:rPr lang="en-ZA" altLang="en-US" sz="1200" dirty="0" smtClean="0">
                <a:solidFill>
                  <a:schemeClr val="bg1"/>
                </a:solidFill>
              </a:rPr>
              <a:t>Supply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4390" name="Text Box 54"/>
          <p:cNvSpPr txBox="1">
            <a:spLocks noChangeArrowheads="1"/>
          </p:cNvSpPr>
          <p:nvPr/>
        </p:nvSpPr>
        <p:spPr bwMode="auto">
          <a:xfrm>
            <a:off x="2484438" y="3500438"/>
            <a:ext cx="1439862" cy="284162"/>
          </a:xfrm>
          <a:prstGeom prst="rect">
            <a:avLst/>
          </a:prstGeom>
          <a:solidFill>
            <a:srgbClr val="80808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dirty="0">
                <a:solidFill>
                  <a:schemeClr val="bg1"/>
                </a:solidFill>
              </a:rPr>
              <a:t>No </a:t>
            </a:r>
            <a:r>
              <a:rPr lang="en-ZA" altLang="en-US" sz="1200" dirty="0" smtClean="0">
                <a:solidFill>
                  <a:schemeClr val="bg1"/>
                </a:solidFill>
              </a:rPr>
              <a:t>Supply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sp>
        <p:nvSpPr>
          <p:cNvPr id="14396" name="Text Box 60"/>
          <p:cNvSpPr txBox="1">
            <a:spLocks noChangeArrowheads="1"/>
          </p:cNvSpPr>
          <p:nvPr/>
        </p:nvSpPr>
        <p:spPr bwMode="auto">
          <a:xfrm>
            <a:off x="755650" y="4437063"/>
            <a:ext cx="2735263" cy="284162"/>
          </a:xfrm>
          <a:prstGeom prst="rect">
            <a:avLst/>
          </a:prstGeom>
          <a:solidFill>
            <a:srgbClr val="FF660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dirty="0">
                <a:solidFill>
                  <a:schemeClr val="bg1"/>
                </a:solidFill>
              </a:rPr>
              <a:t>Demand Exceeds </a:t>
            </a:r>
            <a:r>
              <a:rPr lang="en-ZA" altLang="en-US" sz="1200" dirty="0" smtClean="0">
                <a:solidFill>
                  <a:schemeClr val="bg1"/>
                </a:solidFill>
              </a:rPr>
              <a:t>Allocation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grpSp>
        <p:nvGrpSpPr>
          <p:cNvPr id="14404" name="Group 68"/>
          <p:cNvGrpSpPr>
            <a:grpSpLocks/>
          </p:cNvGrpSpPr>
          <p:nvPr/>
        </p:nvGrpSpPr>
        <p:grpSpPr bwMode="auto">
          <a:xfrm>
            <a:off x="4572000" y="4724400"/>
            <a:ext cx="1008063" cy="923925"/>
            <a:chOff x="2880" y="2976"/>
            <a:chExt cx="635" cy="582"/>
          </a:xfrm>
        </p:grpSpPr>
        <p:sp>
          <p:nvSpPr>
            <p:cNvPr id="76845" name="Text Box 65"/>
            <p:cNvSpPr txBox="1">
              <a:spLocks noChangeArrowheads="1"/>
            </p:cNvSpPr>
            <p:nvPr/>
          </p:nvSpPr>
          <p:spPr bwMode="auto">
            <a:xfrm>
              <a:off x="2971" y="3203"/>
              <a:ext cx="363" cy="179"/>
            </a:xfrm>
            <a:prstGeom prst="rect">
              <a:avLst/>
            </a:prstGeom>
            <a:solidFill>
              <a:srgbClr val="FF6600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>
                  <a:solidFill>
                    <a:schemeClr val="bg1"/>
                  </a:solidFill>
                </a:rPr>
                <a:t>LGR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6846" name="Line 66"/>
            <p:cNvSpPr>
              <a:spLocks noChangeShapeType="1"/>
            </p:cNvSpPr>
            <p:nvPr/>
          </p:nvSpPr>
          <p:spPr bwMode="auto">
            <a:xfrm flipV="1">
              <a:off x="3152" y="2976"/>
              <a:ext cx="0" cy="227"/>
            </a:xfrm>
            <a:prstGeom prst="line">
              <a:avLst/>
            </a:prstGeom>
            <a:noFill/>
            <a:ln w="38100">
              <a:solidFill>
                <a:srgbClr val="FF66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 dirty="0"/>
            </a:p>
          </p:txBody>
        </p:sp>
        <p:sp>
          <p:nvSpPr>
            <p:cNvPr id="76847" name="Text Box 67"/>
            <p:cNvSpPr txBox="1">
              <a:spLocks noChangeArrowheads="1"/>
            </p:cNvSpPr>
            <p:nvPr/>
          </p:nvSpPr>
          <p:spPr bwMode="auto">
            <a:xfrm>
              <a:off x="2880" y="3385"/>
              <a:ext cx="635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20-40 Ml/d</a:t>
              </a:r>
              <a:endParaRPr lang="en-US" altLang="en-US" sz="1200" dirty="0"/>
            </a:p>
          </p:txBody>
        </p:sp>
      </p:grpSp>
      <p:sp>
        <p:nvSpPr>
          <p:cNvPr id="14405" name="Text Box 69"/>
          <p:cNvSpPr txBox="1">
            <a:spLocks noChangeArrowheads="1"/>
          </p:cNvSpPr>
          <p:nvPr/>
        </p:nvSpPr>
        <p:spPr bwMode="auto">
          <a:xfrm>
            <a:off x="539750" y="5300663"/>
            <a:ext cx="1296988" cy="284162"/>
          </a:xfrm>
          <a:prstGeom prst="rect">
            <a:avLst/>
          </a:prstGeom>
          <a:solidFill>
            <a:srgbClr val="800080"/>
          </a:solidFill>
          <a:ln w="9525" algn="ctr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ZA" altLang="en-US" sz="1200" dirty="0">
                <a:solidFill>
                  <a:schemeClr val="bg1"/>
                </a:solidFill>
              </a:rPr>
              <a:t>No </a:t>
            </a:r>
            <a:r>
              <a:rPr lang="en-ZA" altLang="en-US" sz="1200" dirty="0" smtClean="0">
                <a:solidFill>
                  <a:schemeClr val="bg1"/>
                </a:solidFill>
              </a:rPr>
              <a:t>Supply</a:t>
            </a:r>
            <a:endParaRPr lang="en-US" altLang="en-US" sz="1200" dirty="0">
              <a:solidFill>
                <a:schemeClr val="bg1"/>
              </a:solidFill>
            </a:endParaRPr>
          </a:p>
        </p:txBody>
      </p:sp>
      <p:grpSp>
        <p:nvGrpSpPr>
          <p:cNvPr id="14412" name="Group 76"/>
          <p:cNvGrpSpPr>
            <a:grpSpLocks/>
          </p:cNvGrpSpPr>
          <p:nvPr/>
        </p:nvGrpSpPr>
        <p:grpSpPr bwMode="auto">
          <a:xfrm>
            <a:off x="6804025" y="4868863"/>
            <a:ext cx="1223963" cy="1498600"/>
            <a:chOff x="4513" y="3158"/>
            <a:chExt cx="771" cy="944"/>
          </a:xfrm>
        </p:grpSpPr>
        <p:grpSp>
          <p:nvGrpSpPr>
            <p:cNvPr id="76839" name="Group 74"/>
            <p:cNvGrpSpPr>
              <a:grpSpLocks/>
            </p:cNvGrpSpPr>
            <p:nvPr/>
          </p:nvGrpSpPr>
          <p:grpSpPr bwMode="auto">
            <a:xfrm>
              <a:off x="4558" y="3612"/>
              <a:ext cx="725" cy="490"/>
              <a:chOff x="4558" y="3612"/>
              <a:chExt cx="725" cy="490"/>
            </a:xfrm>
          </p:grpSpPr>
          <p:grpSp>
            <p:nvGrpSpPr>
              <p:cNvPr id="76841" name="Group 72"/>
              <p:cNvGrpSpPr>
                <a:grpSpLocks/>
              </p:cNvGrpSpPr>
              <p:nvPr/>
            </p:nvGrpSpPr>
            <p:grpSpPr bwMode="auto">
              <a:xfrm>
                <a:off x="4558" y="3612"/>
                <a:ext cx="725" cy="360"/>
                <a:chOff x="2835" y="3657"/>
                <a:chExt cx="725" cy="360"/>
              </a:xfrm>
            </p:grpSpPr>
            <p:sp>
              <p:nvSpPr>
                <p:cNvPr id="76843" name="Text Box 70"/>
                <p:cNvSpPr txBox="1">
                  <a:spLocks noChangeArrowheads="1"/>
                </p:cNvSpPr>
                <p:nvPr/>
              </p:nvSpPr>
              <p:spPr bwMode="auto">
                <a:xfrm>
                  <a:off x="2835" y="3838"/>
                  <a:ext cx="725" cy="179"/>
                </a:xfrm>
                <a:prstGeom prst="rect">
                  <a:avLst/>
                </a:prstGeom>
                <a:solidFill>
                  <a:srgbClr val="800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ZA" altLang="en-US" sz="1200" dirty="0">
                      <a:solidFill>
                        <a:schemeClr val="bg1"/>
                      </a:solidFill>
                    </a:rPr>
                    <a:t>Desalination</a:t>
                  </a:r>
                  <a:endParaRPr lang="en-US" alt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844" name="Line 71"/>
                <p:cNvSpPr>
                  <a:spLocks noChangeShapeType="1"/>
                </p:cNvSpPr>
                <p:nvPr/>
              </p:nvSpPr>
              <p:spPr bwMode="auto">
                <a:xfrm flipV="1">
                  <a:off x="3198" y="3657"/>
                  <a:ext cx="0" cy="181"/>
                </a:xfrm>
                <a:prstGeom prst="line">
                  <a:avLst/>
                </a:prstGeom>
                <a:noFill/>
                <a:ln w="3810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GB" dirty="0"/>
                </a:p>
              </p:txBody>
            </p:sp>
          </p:grpSp>
          <p:sp>
            <p:nvSpPr>
              <p:cNvPr id="76842" name="Text Box 73"/>
              <p:cNvSpPr txBox="1">
                <a:spLocks noChangeArrowheads="1"/>
              </p:cNvSpPr>
              <p:nvPr/>
            </p:nvSpPr>
            <p:spPr bwMode="auto">
              <a:xfrm>
                <a:off x="4649" y="3929"/>
                <a:ext cx="4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/>
                  <a:t>40 Ml/d</a:t>
                </a:r>
                <a:endParaRPr lang="en-US" altLang="en-US" sz="1200" dirty="0"/>
              </a:p>
            </p:txBody>
          </p:sp>
        </p:grpSp>
        <p:sp>
          <p:nvSpPr>
            <p:cNvPr id="76840" name="Oval 75"/>
            <p:cNvSpPr>
              <a:spLocks noChangeArrowheads="1"/>
            </p:cNvSpPr>
            <p:nvPr/>
          </p:nvSpPr>
          <p:spPr bwMode="auto">
            <a:xfrm>
              <a:off x="4513" y="3158"/>
              <a:ext cx="771" cy="453"/>
            </a:xfrm>
            <a:prstGeom prst="ellipse">
              <a:avLst/>
            </a:prstGeom>
            <a:solidFill>
              <a:srgbClr val="80008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413" name="Group 77"/>
          <p:cNvGrpSpPr>
            <a:grpSpLocks/>
          </p:cNvGrpSpPr>
          <p:nvPr/>
        </p:nvGrpSpPr>
        <p:grpSpPr bwMode="auto">
          <a:xfrm>
            <a:off x="7553916" y="5188391"/>
            <a:ext cx="1223963" cy="1498600"/>
            <a:chOff x="4513" y="3158"/>
            <a:chExt cx="771" cy="944"/>
          </a:xfrm>
        </p:grpSpPr>
        <p:grpSp>
          <p:nvGrpSpPr>
            <p:cNvPr id="76833" name="Group 78"/>
            <p:cNvGrpSpPr>
              <a:grpSpLocks/>
            </p:cNvGrpSpPr>
            <p:nvPr/>
          </p:nvGrpSpPr>
          <p:grpSpPr bwMode="auto">
            <a:xfrm>
              <a:off x="4558" y="3612"/>
              <a:ext cx="725" cy="490"/>
              <a:chOff x="4558" y="3612"/>
              <a:chExt cx="725" cy="490"/>
            </a:xfrm>
          </p:grpSpPr>
          <p:grpSp>
            <p:nvGrpSpPr>
              <p:cNvPr id="76835" name="Group 79"/>
              <p:cNvGrpSpPr>
                <a:grpSpLocks/>
              </p:cNvGrpSpPr>
              <p:nvPr/>
            </p:nvGrpSpPr>
            <p:grpSpPr bwMode="auto">
              <a:xfrm>
                <a:off x="4558" y="3612"/>
                <a:ext cx="725" cy="360"/>
                <a:chOff x="2835" y="3657"/>
                <a:chExt cx="725" cy="360"/>
              </a:xfrm>
            </p:grpSpPr>
            <p:sp>
              <p:nvSpPr>
                <p:cNvPr id="76837" name="Text Box 80"/>
                <p:cNvSpPr txBox="1">
                  <a:spLocks noChangeArrowheads="1"/>
                </p:cNvSpPr>
                <p:nvPr/>
              </p:nvSpPr>
              <p:spPr bwMode="auto">
                <a:xfrm>
                  <a:off x="2835" y="3838"/>
                  <a:ext cx="725" cy="179"/>
                </a:xfrm>
                <a:prstGeom prst="rect">
                  <a:avLst/>
                </a:prstGeom>
                <a:solidFill>
                  <a:srgbClr val="800080"/>
                </a:solidFill>
                <a:ln w="9525" algn="ctr">
                  <a:solidFill>
                    <a:srgbClr val="000000"/>
                  </a:solidFill>
                  <a:miter lim="800000"/>
                  <a:headEnd/>
                  <a:tailEnd/>
                </a:ln>
                <a:effectLst/>
                <a:extLs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>
                  <a:lvl1pPr>
                    <a:spcBef>
                      <a:spcPct val="20000"/>
                    </a:spcBef>
                    <a:buChar char="•"/>
                    <a:defRPr sz="32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1pPr>
                  <a:lvl2pPr marL="742950" indent="-285750">
                    <a:spcBef>
                      <a:spcPct val="20000"/>
                    </a:spcBef>
                    <a:buChar char="–"/>
                    <a:defRPr sz="28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2pPr>
                  <a:lvl3pPr marL="1143000" indent="-228600">
                    <a:spcBef>
                      <a:spcPct val="20000"/>
                    </a:spcBef>
                    <a:buChar char="•"/>
                    <a:defRPr sz="24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3pPr>
                  <a:lvl4pPr marL="1600200" indent="-228600">
                    <a:spcBef>
                      <a:spcPct val="20000"/>
                    </a:spcBef>
                    <a:buChar char="–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4pPr>
                  <a:lvl5pPr marL="2057400" indent="-228600">
                    <a:spcBef>
                      <a:spcPct val="20000"/>
                    </a:spcBef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5pPr>
                  <a:lvl6pPr marL="25146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6pPr>
                  <a:lvl7pPr marL="29718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7pPr>
                  <a:lvl8pPr marL="34290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8pPr>
                  <a:lvl9pPr marL="3886200" indent="-228600" eaLnBrk="0" fontAlgn="base" hangingPunct="0">
                    <a:spcBef>
                      <a:spcPct val="20000"/>
                    </a:spcBef>
                    <a:spcAft>
                      <a:spcPct val="0"/>
                    </a:spcAft>
                    <a:buChar char="»"/>
                    <a:defRPr sz="2000">
                      <a:solidFill>
                        <a:schemeClr val="tx1"/>
                      </a:solidFill>
                      <a:latin typeface="Arial" panose="020B0604020202020204" pitchFamily="34" charset="0"/>
                    </a:defRPr>
                  </a:lvl9pPr>
                </a:lstStyle>
                <a:p>
                  <a:pPr algn="ctr" eaLnBrk="1" hangingPunct="1">
                    <a:spcBef>
                      <a:spcPct val="50000"/>
                    </a:spcBef>
                    <a:buFontTx/>
                    <a:buNone/>
                  </a:pPr>
                  <a:r>
                    <a:rPr lang="en-ZA" altLang="en-US" sz="1200" dirty="0">
                      <a:solidFill>
                        <a:schemeClr val="bg1"/>
                      </a:solidFill>
                    </a:rPr>
                    <a:t>Re-Use</a:t>
                  </a:r>
                  <a:endParaRPr lang="en-US" altLang="en-US" sz="1200" dirty="0">
                    <a:solidFill>
                      <a:schemeClr val="bg1"/>
                    </a:solidFill>
                  </a:endParaRPr>
                </a:p>
              </p:txBody>
            </p:sp>
            <p:sp>
              <p:nvSpPr>
                <p:cNvPr id="76838" name="Line 81"/>
                <p:cNvSpPr>
                  <a:spLocks noChangeShapeType="1"/>
                </p:cNvSpPr>
                <p:nvPr/>
              </p:nvSpPr>
              <p:spPr bwMode="auto">
                <a:xfrm flipV="1">
                  <a:off x="3198" y="3657"/>
                  <a:ext cx="0" cy="181"/>
                </a:xfrm>
                <a:prstGeom prst="line">
                  <a:avLst/>
                </a:prstGeom>
                <a:noFill/>
                <a:ln w="38100">
                  <a:solidFill>
                    <a:srgbClr val="800080"/>
                  </a:solidFill>
                  <a:round/>
                  <a:headEnd/>
                  <a:tailEnd type="triangle" w="med" len="med"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dist="35921" dir="2700000" algn="ctr" rotWithShape="0">
                          <a:schemeClr val="bg2"/>
                        </a:outerShdw>
                      </a:effectLst>
                    </a14:hiddenEffects>
                  </a:ext>
                </a:extLst>
              </p:spPr>
              <p:txBody>
                <a:bodyPr>
                  <a:spAutoFit/>
                </a:bodyPr>
                <a:lstStyle/>
                <a:p>
                  <a:endParaRPr lang="en-GB" dirty="0"/>
                </a:p>
              </p:txBody>
            </p:sp>
          </p:grpSp>
          <p:sp>
            <p:nvSpPr>
              <p:cNvPr id="76836" name="Text Box 82"/>
              <p:cNvSpPr txBox="1">
                <a:spLocks noChangeArrowheads="1"/>
              </p:cNvSpPr>
              <p:nvPr/>
            </p:nvSpPr>
            <p:spPr bwMode="auto">
              <a:xfrm>
                <a:off x="4649" y="3929"/>
                <a:ext cx="499" cy="17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ctr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hangingPunct="1">
                  <a:spcBef>
                    <a:spcPct val="50000"/>
                  </a:spcBef>
                  <a:buFontTx/>
                  <a:buNone/>
                </a:pPr>
                <a:r>
                  <a:rPr lang="en-ZA" altLang="en-US" sz="1200" dirty="0"/>
                  <a:t>4 Ml/d</a:t>
                </a:r>
                <a:endParaRPr lang="en-US" altLang="en-US" sz="1200" dirty="0"/>
              </a:p>
            </p:txBody>
          </p:sp>
        </p:grpSp>
        <p:sp>
          <p:nvSpPr>
            <p:cNvPr id="76834" name="Oval 83"/>
            <p:cNvSpPr>
              <a:spLocks noChangeArrowheads="1"/>
            </p:cNvSpPr>
            <p:nvPr/>
          </p:nvSpPr>
          <p:spPr bwMode="auto">
            <a:xfrm>
              <a:off x="4513" y="3158"/>
              <a:ext cx="771" cy="453"/>
            </a:xfrm>
            <a:prstGeom prst="ellipse">
              <a:avLst/>
            </a:prstGeom>
            <a:solidFill>
              <a:srgbClr val="800080"/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428" name="Group 92"/>
          <p:cNvGrpSpPr>
            <a:grpSpLocks/>
          </p:cNvGrpSpPr>
          <p:nvPr/>
        </p:nvGrpSpPr>
        <p:grpSpPr bwMode="auto">
          <a:xfrm>
            <a:off x="6227763" y="1916113"/>
            <a:ext cx="1223962" cy="2663825"/>
            <a:chOff x="3923" y="1207"/>
            <a:chExt cx="771" cy="1678"/>
          </a:xfrm>
        </p:grpSpPr>
        <p:sp>
          <p:nvSpPr>
            <p:cNvPr id="76829" name="Oval 59"/>
            <p:cNvSpPr>
              <a:spLocks noChangeArrowheads="1"/>
            </p:cNvSpPr>
            <p:nvPr/>
          </p:nvSpPr>
          <p:spPr bwMode="auto">
            <a:xfrm>
              <a:off x="4377" y="2568"/>
              <a:ext cx="317" cy="317"/>
            </a:xfrm>
            <a:prstGeom prst="ellipse">
              <a:avLst/>
            </a:prstGeom>
            <a:solidFill>
              <a:srgbClr val="339966">
                <a:alpha val="74901"/>
              </a:srgbClr>
            </a:solidFill>
            <a:ln w="9525" algn="ctr">
              <a:solidFill>
                <a:schemeClr val="tx1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anchor="ctr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GB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6830" name="Text Box 84"/>
            <p:cNvSpPr txBox="1">
              <a:spLocks noChangeArrowheads="1"/>
            </p:cNvSpPr>
            <p:nvPr/>
          </p:nvSpPr>
          <p:spPr bwMode="auto">
            <a:xfrm>
              <a:off x="3923" y="1207"/>
              <a:ext cx="635" cy="179"/>
            </a:xfrm>
            <a:prstGeom prst="rect">
              <a:avLst/>
            </a:prstGeom>
            <a:solidFill>
              <a:srgbClr val="339966"/>
            </a:solidFill>
            <a:ln w="9525" algn="ctr">
              <a:solidFill>
                <a:schemeClr val="tx1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>
                  <a:solidFill>
                    <a:schemeClr val="bg1"/>
                  </a:solidFill>
                </a:rPr>
                <a:t>Boreholes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6831" name="Text Box 85"/>
            <p:cNvSpPr txBox="1">
              <a:spLocks noChangeArrowheads="1"/>
            </p:cNvSpPr>
            <p:nvPr/>
          </p:nvSpPr>
          <p:spPr bwMode="auto">
            <a:xfrm>
              <a:off x="4059" y="1389"/>
              <a:ext cx="454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20 Ml/d</a:t>
              </a:r>
              <a:endParaRPr lang="en-US" altLang="en-US" sz="1200" dirty="0"/>
            </a:p>
          </p:txBody>
        </p:sp>
        <p:sp>
          <p:nvSpPr>
            <p:cNvPr id="76832" name="Line 86"/>
            <p:cNvSpPr>
              <a:spLocks noChangeShapeType="1"/>
            </p:cNvSpPr>
            <p:nvPr/>
          </p:nvSpPr>
          <p:spPr bwMode="auto">
            <a:xfrm>
              <a:off x="4558" y="1298"/>
              <a:ext cx="0" cy="1270"/>
            </a:xfrm>
            <a:prstGeom prst="line">
              <a:avLst/>
            </a:prstGeom>
            <a:noFill/>
            <a:ln w="38100">
              <a:solidFill>
                <a:srgbClr val="339966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 dirty="0"/>
            </a:p>
          </p:txBody>
        </p:sp>
      </p:grpSp>
      <p:grpSp>
        <p:nvGrpSpPr>
          <p:cNvPr id="14426" name="Group 90"/>
          <p:cNvGrpSpPr>
            <a:grpSpLocks/>
          </p:cNvGrpSpPr>
          <p:nvPr/>
        </p:nvGrpSpPr>
        <p:grpSpPr bwMode="auto">
          <a:xfrm>
            <a:off x="1906588" y="2379663"/>
            <a:ext cx="1800225" cy="706437"/>
            <a:chOff x="839" y="1117"/>
            <a:chExt cx="1134" cy="445"/>
          </a:xfrm>
        </p:grpSpPr>
        <p:sp>
          <p:nvSpPr>
            <p:cNvPr id="76827" name="Text Box 88"/>
            <p:cNvSpPr txBox="1">
              <a:spLocks noChangeArrowheads="1"/>
            </p:cNvSpPr>
            <p:nvPr/>
          </p:nvSpPr>
          <p:spPr bwMode="auto">
            <a:xfrm>
              <a:off x="839" y="1117"/>
              <a:ext cx="1134" cy="288"/>
            </a:xfrm>
            <a:prstGeom prst="rect">
              <a:avLst/>
            </a:prstGeom>
            <a:solidFill>
              <a:srgbClr val="333333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>
                  <a:solidFill>
                    <a:schemeClr val="bg1"/>
                  </a:solidFill>
                </a:rPr>
                <a:t>Water Conservation Demand Management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6828" name="Text Box 89"/>
            <p:cNvSpPr txBox="1">
              <a:spLocks noChangeArrowheads="1"/>
            </p:cNvSpPr>
            <p:nvPr/>
          </p:nvSpPr>
          <p:spPr bwMode="auto">
            <a:xfrm>
              <a:off x="1066" y="1389"/>
              <a:ext cx="5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/>
                <a:t>20-30 Ml/d</a:t>
              </a:r>
              <a:endParaRPr lang="en-US" altLang="en-US" sz="1200" dirty="0"/>
            </a:p>
          </p:txBody>
        </p:sp>
      </p:grpSp>
      <p:grpSp>
        <p:nvGrpSpPr>
          <p:cNvPr id="14400" name="Group 64"/>
          <p:cNvGrpSpPr>
            <a:grpSpLocks/>
          </p:cNvGrpSpPr>
          <p:nvPr/>
        </p:nvGrpSpPr>
        <p:grpSpPr bwMode="auto">
          <a:xfrm>
            <a:off x="6732588" y="4076700"/>
            <a:ext cx="863600" cy="504825"/>
            <a:chOff x="1111" y="1253"/>
            <a:chExt cx="544" cy="318"/>
          </a:xfrm>
        </p:grpSpPr>
        <p:sp>
          <p:nvSpPr>
            <p:cNvPr id="76825" name="Line 61"/>
            <p:cNvSpPr>
              <a:spLocks noChangeShapeType="1"/>
            </p:cNvSpPr>
            <p:nvPr/>
          </p:nvSpPr>
          <p:spPr bwMode="auto">
            <a:xfrm flipH="1">
              <a:off x="1111" y="1253"/>
              <a:ext cx="544" cy="318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endParaRPr lang="en-GB" dirty="0"/>
            </a:p>
          </p:txBody>
        </p:sp>
        <p:sp>
          <p:nvSpPr>
            <p:cNvPr id="76826" name="Text Box 62"/>
            <p:cNvSpPr txBox="1">
              <a:spLocks noChangeArrowheads="1"/>
            </p:cNvSpPr>
            <p:nvPr/>
          </p:nvSpPr>
          <p:spPr bwMode="auto">
            <a:xfrm>
              <a:off x="1293" y="1298"/>
              <a:ext cx="182" cy="173"/>
            </a:xfrm>
            <a:prstGeom prst="rect">
              <a:avLst/>
            </a:prstGeom>
            <a:solidFill>
              <a:srgbClr val="FF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>
                  <a:solidFill>
                    <a:schemeClr val="bg1"/>
                  </a:solidFill>
                </a:rPr>
                <a:t>P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4429" name="Group 93"/>
          <p:cNvGrpSpPr>
            <a:grpSpLocks/>
          </p:cNvGrpSpPr>
          <p:nvPr/>
        </p:nvGrpSpPr>
        <p:grpSpPr bwMode="auto">
          <a:xfrm>
            <a:off x="2555875" y="1484313"/>
            <a:ext cx="1800225" cy="706437"/>
            <a:chOff x="839" y="1117"/>
            <a:chExt cx="1134" cy="445"/>
          </a:xfrm>
        </p:grpSpPr>
        <p:sp>
          <p:nvSpPr>
            <p:cNvPr id="76823" name="Text Box 94"/>
            <p:cNvSpPr txBox="1">
              <a:spLocks noChangeArrowheads="1"/>
            </p:cNvSpPr>
            <p:nvPr/>
          </p:nvSpPr>
          <p:spPr bwMode="auto">
            <a:xfrm>
              <a:off x="839" y="1117"/>
              <a:ext cx="1134" cy="288"/>
            </a:xfrm>
            <a:prstGeom prst="rect">
              <a:avLst/>
            </a:prstGeom>
            <a:solidFill>
              <a:srgbClr val="800000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  <a:buFontTx/>
                <a:buNone/>
              </a:pPr>
              <a:r>
                <a:rPr lang="en-ZA" altLang="en-US" sz="1200" dirty="0">
                  <a:solidFill>
                    <a:schemeClr val="bg1"/>
                  </a:solidFill>
                </a:rPr>
                <a:t>More Severe Water Restrictions</a:t>
              </a:r>
              <a:endParaRPr lang="en-US" altLang="en-US" sz="1200" dirty="0">
                <a:solidFill>
                  <a:schemeClr val="bg1"/>
                </a:solidFill>
              </a:endParaRPr>
            </a:p>
          </p:txBody>
        </p:sp>
        <p:sp>
          <p:nvSpPr>
            <p:cNvPr id="76824" name="Text Box 95"/>
            <p:cNvSpPr txBox="1">
              <a:spLocks noChangeArrowheads="1"/>
            </p:cNvSpPr>
            <p:nvPr/>
          </p:nvSpPr>
          <p:spPr bwMode="auto">
            <a:xfrm>
              <a:off x="1066" y="1389"/>
              <a:ext cx="589" cy="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</a:pPr>
              <a:endParaRPr lang="en-US" altLang="en-US" sz="1200" dirty="0"/>
            </a:p>
          </p:txBody>
        </p:sp>
      </p:grpSp>
    </p:spTree>
    <p:extLst>
      <p:ext uri="{BB962C8B-B14F-4D97-AF65-F5344CB8AC3E}">
        <p14:creationId xmlns:p14="http://schemas.microsoft.com/office/powerpoint/2010/main" val="3047459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43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1" dur="1000"/>
                                        <p:tgtEl>
                                          <p:spTgt spid="143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3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3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3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3" dur="500"/>
                                        <p:tgtEl>
                                          <p:spTgt spid="143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44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44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44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 nodeType="clickPar">
                      <p:stCondLst>
                        <p:cond delay="indefinite"/>
                      </p:stCondLst>
                      <p:childTnLst>
                        <p:par>
                          <p:cTn id="3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439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43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 nodeType="clickPar">
                      <p:stCondLst>
                        <p:cond delay="indefinite"/>
                      </p:stCondLst>
                      <p:childTnLst>
                        <p:par>
                          <p:cTn id="4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1" presetID="9" presetClass="emph" presetSubtype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rctx="PPT">
                                        <p:cTn id="42" dur="indefinite"/>
                                        <p:tgtEl>
                                          <p:spTgt spid="1438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5"/>
                                      </p:to>
                                    </p:set>
                                    <p:animEffect filter="image" prLst="opacity: 0.5">
                                      <p:cBhvr rctx="IE">
                                        <p:cTn id="43" dur="indefinite"/>
                                        <p:tgtEl>
                                          <p:spTgt spid="143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 nodeType="clickPar">
                      <p:stCondLst>
                        <p:cond delay="indefinite"/>
                      </p:stCondLst>
                      <p:childTnLst>
                        <p:par>
                          <p:cTn id="4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6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440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440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44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 nodeType="clickPar">
                      <p:stCondLst>
                        <p:cond delay="indefinite"/>
                      </p:stCondLst>
                      <p:childTnLst>
                        <p:par>
                          <p:cTn id="5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3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55" dur="2000"/>
                                        <p:tgtEl>
                                          <p:spTgt spid="144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 nodeType="clickPar">
                      <p:stCondLst>
                        <p:cond delay="indefinite"/>
                      </p:stCondLst>
                      <p:childTnLst>
                        <p:par>
                          <p:cTn id="5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440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440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144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 nodeType="clickPar">
                      <p:stCondLst>
                        <p:cond delay="indefinite"/>
                      </p:stCondLst>
                      <p:childTnLst>
                        <p:par>
                          <p:cTn id="6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6" dur="500"/>
                                        <p:tgtEl>
                                          <p:spTgt spid="143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 nodeType="clickPar">
                      <p:stCondLst>
                        <p:cond delay="indefinite"/>
                      </p:stCondLst>
                      <p:childTnLst>
                        <p:par>
                          <p:cTn id="6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0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144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4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 nodeType="clickPar">
                      <p:stCondLst>
                        <p:cond delay="indefinite"/>
                      </p:stCondLst>
                      <p:childTnLst>
                        <p:par>
                          <p:cTn id="7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7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144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144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44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 nodeType="clickPar">
                      <p:stCondLst>
                        <p:cond delay="indefinite"/>
                      </p:stCondLst>
                      <p:childTnLst>
                        <p:par>
                          <p:cTn id="8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4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144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000" fill="hold"/>
                                        <p:tgtEl>
                                          <p:spTgt spid="144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8" dur="1000"/>
                                        <p:tgtEl>
                                          <p:spTgt spid="144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 nodeType="clickPar">
                      <p:stCondLst>
                        <p:cond delay="indefinite"/>
                      </p:stCondLst>
                      <p:childTnLst>
                        <p:par>
                          <p:cTn id="9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1" presetID="5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1000" fill="hold"/>
                                        <p:tgtEl>
                                          <p:spTgt spid="144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1000" fill="hold"/>
                                        <p:tgtEl>
                                          <p:spTgt spid="144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1000"/>
                                        <p:tgtEl>
                                          <p:spTgt spid="144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389" grpId="0" animBg="1"/>
      <p:bldP spid="14390" grpId="0" animBg="1"/>
      <p:bldP spid="14396" grpId="0" animBg="1"/>
      <p:bldP spid="14405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512" y="0"/>
            <a:ext cx="9180512" cy="6880794"/>
          </a:xfr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2843808" y="2492896"/>
            <a:ext cx="4588003" cy="122952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en-ZA" b="1" dirty="0" smtClean="0"/>
              <a:t>THANK YOU</a:t>
            </a:r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21340301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INTRODUCTION AND PURPOSE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57200" y="884618"/>
            <a:ext cx="860444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The figure below demonstrates the Drought Implementation Strategy being Implemented: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73" t="1511" r="17479" b="6295"/>
          <a:stretch/>
        </p:blipFill>
        <p:spPr>
          <a:xfrm>
            <a:off x="-1" y="1690467"/>
            <a:ext cx="5535567" cy="5194917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6" name="Rectangle 5"/>
          <p:cNvSpPr/>
          <p:nvPr/>
        </p:nvSpPr>
        <p:spPr>
          <a:xfrm>
            <a:off x="5595676" y="1674964"/>
            <a:ext cx="3465972" cy="3970318"/>
          </a:xfrm>
          <a:prstGeom prst="rect">
            <a:avLst/>
          </a:prstGeom>
          <a:solidFill>
            <a:schemeClr val="accent1">
              <a:lumMod val="50000"/>
            </a:schemeClr>
          </a:solidFill>
          <a:ln>
            <a:solidFill>
              <a:schemeClr val="accent1"/>
            </a:solidFill>
          </a:ln>
        </p:spPr>
        <p:txBody>
          <a:bodyPr wrap="square">
            <a:spAutoFit/>
          </a:bodyPr>
          <a:lstStyle/>
          <a:p>
            <a:pPr marL="342900" lvl="0" indent="-342900">
              <a:buFont typeface="Symbol" panose="05050102010706020507" pitchFamily="18" charset="2"/>
              <a:buChar char="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Measures to reduce water demand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Implementation of water restrictions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Public awareness and improved operations &amp; maintenance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Water conservation and demand management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342900" marR="0" lvl="0" indent="-342900"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Measures to increase water supply</a:t>
            </a:r>
            <a:endParaRPr lang="en-GB" dirty="0">
              <a:solidFill>
                <a:schemeClr val="bg1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742950" marR="0" lvl="1" indent="-285750">
              <a:spcBef>
                <a:spcPts val="0"/>
              </a:spcBef>
              <a:spcAft>
                <a:spcPts val="0"/>
              </a:spcAft>
              <a:buFont typeface="Courier New" panose="02070309020205020404" pitchFamily="49" charset="0"/>
              <a:buChar char="o"/>
            </a:pPr>
            <a:r>
              <a:rPr lang="en-ZA" dirty="0">
                <a:solidFill>
                  <a:schemeClr val="bg1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Implementation of emergency augmentation schemes</a:t>
            </a:r>
            <a:endParaRPr lang="en-GB" dirty="0">
              <a:solidFill>
                <a:schemeClr val="bg1"/>
              </a:solidFill>
              <a:effectLst/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48161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553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 rot="16200000">
            <a:off x="-3847931" y="1845350"/>
            <a:ext cx="81472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dirty="0"/>
              <a:t>Diagrammatic Layout of NMBM Bulk Water Supply</a:t>
            </a:r>
            <a:endParaRPr lang="en-GB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/>
          <a:srcRect t="-159" r="5398"/>
          <a:stretch/>
        </p:blipFill>
        <p:spPr>
          <a:xfrm>
            <a:off x="547528" y="836712"/>
            <a:ext cx="8193528" cy="6129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295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846109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>
                <a:latin typeface="Arial" panose="020B0604020202020204" pitchFamily="34" charset="0"/>
                <a:cs typeface="Arial" panose="020B0604020202020204" pitchFamily="34" charset="0"/>
              </a:rPr>
              <a:t>NMBM Water Supply – licenced available abstraction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2907881"/>
              </p:ext>
            </p:extLst>
          </p:nvPr>
        </p:nvGraphicFramePr>
        <p:xfrm>
          <a:off x="683568" y="1307774"/>
          <a:ext cx="7848871" cy="2667000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267288"/>
                <a:gridCol w="1271442"/>
                <a:gridCol w="1421024"/>
                <a:gridCol w="1421024"/>
                <a:gridCol w="1196651"/>
                <a:gridCol w="1271442"/>
              </a:tblGrid>
              <a:tr h="650875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Source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Normal Licenced Abstraction 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(Ml/d)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DWS Restricted Abstraction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Restricted Abstraction 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(Ml/d)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Water Treatment Losses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(%)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Allowable Water Produced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(Ml/d)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</a:tr>
              <a:tr h="168910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Churchill Dam</a:t>
                      </a:r>
                      <a:endParaRPr lang="en-GB" sz="12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41.3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12.7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36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Impofu Dam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49.3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37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5.3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5651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Loerie Dam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63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47.3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0.1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47.2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Sundays - Nooitgedagt WTW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160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140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1.5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137.9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Older Dams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6.35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6.5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Groendal Dam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8.4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25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6.3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6.2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Springs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5.9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0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6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80975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2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GB" sz="12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348.6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277.9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 </a:t>
                      </a:r>
                      <a:endParaRPr lang="en-GB" sz="13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3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274.8</a:t>
                      </a:r>
                      <a:endParaRPr lang="en-GB" sz="13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7"/>
          <p:cNvSpPr/>
          <p:nvPr/>
        </p:nvSpPr>
        <p:spPr>
          <a:xfrm>
            <a:off x="683568" y="3957774"/>
            <a:ext cx="619272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ZA" sz="2400" dirty="0">
                <a:latin typeface="Arial" panose="020B0604020202020204" pitchFamily="34" charset="0"/>
                <a:ea typeface="Times New Roman" panose="02020603050405020304" pitchFamily="18" charset="0"/>
              </a:rPr>
              <a:t>Current NMBM Dam Levels </a:t>
            </a:r>
            <a:r>
              <a:rPr lang="en-ZA" sz="2400" dirty="0" smtClean="0">
                <a:latin typeface="Arial" panose="020B0604020202020204" pitchFamily="34" charset="0"/>
                <a:ea typeface="Times New Roman" panose="02020603050405020304" pitchFamily="18" charset="0"/>
              </a:rPr>
              <a:t>(End </a:t>
            </a:r>
            <a:r>
              <a:rPr lang="en-ZA" sz="2400" dirty="0">
                <a:latin typeface="Arial" panose="020B0604020202020204" pitchFamily="34" charset="0"/>
                <a:ea typeface="Times New Roman" panose="02020603050405020304" pitchFamily="18" charset="0"/>
              </a:rPr>
              <a:t>July 2017)</a:t>
            </a:r>
            <a:endParaRPr lang="en-GB" sz="2400" dirty="0"/>
          </a:p>
        </p:txBody>
      </p:sp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4494910"/>
              </p:ext>
            </p:extLst>
          </p:nvPr>
        </p:nvGraphicFramePr>
        <p:xfrm>
          <a:off x="683568" y="4348765"/>
          <a:ext cx="3880376" cy="1844048"/>
        </p:xfrm>
        <a:graphic>
          <a:graphicData uri="http://schemas.openxmlformats.org/drawingml/2006/table">
            <a:tbl>
              <a:tblPr firstRow="1" firstCol="1" lastRow="1" lastCol="1" bandRow="1" bandCol="1"/>
              <a:tblGrid>
                <a:gridCol w="1735760"/>
                <a:gridCol w="2144616"/>
              </a:tblGrid>
              <a:tr h="332648">
                <a:tc gridSpan="2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600" b="1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NMBM Dam Levels (%)</a:t>
                      </a:r>
                      <a:endParaRPr lang="en-GB" sz="16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C2D69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GB"/>
                    </a:p>
                  </a:txBody>
                  <a:tcPr/>
                </a:tc>
              </a:tr>
              <a:tr h="240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Churchill Dam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7.47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Impofu Dam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57.47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39746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Loerie Dam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58.53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Groendal Dam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50.17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Kouga Dam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14.66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57727">
                <a:tc>
                  <a:txBody>
                    <a:bodyPr/>
                    <a:lstStyle/>
                    <a:p>
                      <a:pPr marL="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1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Total</a:t>
                      </a:r>
                      <a:endParaRPr lang="en-GB" sz="140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ZA" sz="1400" b="1" dirty="0" smtClean="0"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</a:rPr>
                        <a:t>31.78</a:t>
                      </a:r>
                      <a:endParaRPr lang="en-GB" sz="1400" dirty="0">
                        <a:effectLst/>
                        <a:latin typeface="Times New Roman" panose="02020603050405020304" pitchFamily="18" charset="0"/>
                        <a:ea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728067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hart 1"/>
          <p:cNvPicPr>
            <a:picLocks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763" y="548680"/>
            <a:ext cx="9139237" cy="563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2281" y="0"/>
            <a:ext cx="8229600" cy="692696"/>
          </a:xfrm>
        </p:spPr>
        <p:txBody>
          <a:bodyPr>
            <a:normAutofit/>
          </a:bodyPr>
          <a:lstStyle/>
          <a:p>
            <a:r>
              <a:rPr lang="en-ZA" sz="3600" dirty="0" smtClean="0"/>
              <a:t>50 mm Rainfall &amp; Above</a:t>
            </a:r>
            <a:endParaRPr lang="en-ZA" sz="3600" dirty="0"/>
          </a:p>
        </p:txBody>
      </p:sp>
      <p:sp>
        <p:nvSpPr>
          <p:cNvPr id="7" name="TextBox 6"/>
          <p:cNvSpPr txBox="1"/>
          <p:nvPr/>
        </p:nvSpPr>
        <p:spPr>
          <a:xfrm>
            <a:off x="370617" y="2060848"/>
            <a:ext cx="8352928" cy="36724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ZA" dirty="0"/>
          </a:p>
        </p:txBody>
      </p:sp>
    </p:spTree>
    <p:extLst>
      <p:ext uri="{BB962C8B-B14F-4D97-AF65-F5344CB8AC3E}">
        <p14:creationId xmlns:p14="http://schemas.microsoft.com/office/powerpoint/2010/main" val="31650226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759689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Kouga Dam Status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21354"/>
            <a:ext cx="4613176" cy="27863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4" name="Picture 2" descr="C:\Users\bmartin\Desktop\File\Water\Drought201617\Photos\Kouga dam\20170615_10080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0" y="1221353"/>
            <a:ext cx="4521200" cy="2786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bmartin\Desktop\File\Water\Drought201617\Photos\Kouga dam\20170615_09582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25793"/>
            <a:ext cx="4622800" cy="28322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C:\Users\bmartin\Desktop\File\Water\Drought201617\Photos\Kouga dam\20170615_09581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22801" y="4011748"/>
            <a:ext cx="4521200" cy="28462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0559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5801821"/>
            <a:ext cx="9144001" cy="108356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2074"/>
          </a:xfrm>
          <a:solidFill>
            <a:srgbClr val="C00000"/>
          </a:solidFill>
        </p:spPr>
        <p:txBody>
          <a:bodyPr>
            <a:noAutofit/>
          </a:bodyPr>
          <a:lstStyle/>
          <a:p>
            <a:r>
              <a:rPr lang="en-ZA" sz="3200" b="1" dirty="0" smtClean="0">
                <a:solidFill>
                  <a:schemeClr val="bg1"/>
                </a:solidFill>
              </a:rPr>
              <a:t>ANALYSIS OF AVAILABLE WATER</a:t>
            </a:r>
            <a:endParaRPr lang="en-ZA" sz="3200" b="1" dirty="0">
              <a:solidFill>
                <a:schemeClr val="bg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539552" y="759689"/>
            <a:ext cx="814724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ZA" sz="2400" dirty="0" smtClean="0">
                <a:latin typeface="Arial" panose="020B0604020202020204" pitchFamily="34" charset="0"/>
                <a:cs typeface="Arial" panose="020B0604020202020204" pitchFamily="34" charset="0"/>
              </a:rPr>
              <a:t>Impofu Dam Status</a:t>
            </a:r>
            <a:endParaRPr lang="en-GB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1266" name="Picture 2" descr="C:\Users\bmartin\Desktop\File\Water\Drought201617\Photos\Impofu\P1010052_2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61444"/>
            <a:ext cx="4613176" cy="279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bmartin\Desktop\File\Water\Drought201617\Photos\Impofu\P101005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7704"/>
            <a:ext cx="9144000" cy="28437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bmartin\Desktop\File\Water\Drought201617\Photos\Impofu\P1010054_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3176" y="4061444"/>
            <a:ext cx="4530824" cy="27965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382436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953</TotalTime>
  <Words>1512</Words>
  <Application>Microsoft Office PowerPoint</Application>
  <PresentationFormat>On-screen Show (4:3)</PresentationFormat>
  <Paragraphs>594</Paragraphs>
  <Slides>36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Arial Black</vt:lpstr>
      <vt:lpstr>Calibri</vt:lpstr>
      <vt:lpstr>Courier New</vt:lpstr>
      <vt:lpstr>Symbol</vt:lpstr>
      <vt:lpstr>Times New Roman</vt:lpstr>
      <vt:lpstr>Office Theme</vt:lpstr>
      <vt:lpstr>Document</vt:lpstr>
      <vt:lpstr>Worksheet</vt:lpstr>
      <vt:lpstr>INFRASTRUCTURE &amp; ENGINEERING: WATER AND SANITATION</vt:lpstr>
      <vt:lpstr>CONTENTS</vt:lpstr>
      <vt:lpstr>INTRODUCTION AND PURPOSE</vt:lpstr>
      <vt:lpstr>INTRODUCTION AND PURPOSE</vt:lpstr>
      <vt:lpstr>ANALYSIS OF AVAILABLE WATER</vt:lpstr>
      <vt:lpstr>ANALYSIS OF AVAILABLE WATER</vt:lpstr>
      <vt:lpstr>50 mm Rainfall &amp; Above</vt:lpstr>
      <vt:lpstr>ANALYSIS OF AVAILABLE WATER</vt:lpstr>
      <vt:lpstr>ANALYSIS OF AVAILABLE WATER</vt:lpstr>
      <vt:lpstr>ANALYSIS OF AVAILABLE WATER</vt:lpstr>
      <vt:lpstr>ANALYSIS OF AVAILABLE WATER</vt:lpstr>
      <vt:lpstr>ANALYSIS OF AVAILABLE WATER</vt:lpstr>
      <vt:lpstr>ANALYSIS OF AVAILABLE WATER</vt:lpstr>
      <vt:lpstr>ANALYSIS OF AVAILABLE WATER</vt:lpstr>
      <vt:lpstr>ANALYSIS OF AVAILABLE WATER</vt:lpstr>
      <vt:lpstr>MEASURES TO REDUCE CONSUMPTION</vt:lpstr>
      <vt:lpstr>MEASURES TO REDUCE CONSUMPTION</vt:lpstr>
      <vt:lpstr>MEASURES TO REDUCE CONSUMPTION</vt:lpstr>
      <vt:lpstr>MEASURES TO REDUCE CONSUMPTION</vt:lpstr>
      <vt:lpstr>MEASURES TO REDUCE CONSUMPTION</vt:lpstr>
      <vt:lpstr>MEASURES TO REDUCE CONSUMPTION</vt:lpstr>
      <vt:lpstr>MEASURES TO REDUCE CONSUMPTION</vt:lpstr>
      <vt:lpstr>MEASURES TO REDUCE CONSUMPTION</vt:lpstr>
      <vt:lpstr>MEASURES TO REDUCE CONSUMPTION</vt:lpstr>
      <vt:lpstr>MEASURES TO INCREASE NMBM WATER SUPPLY</vt:lpstr>
      <vt:lpstr>FINANCIAL IMPLICATIONS OF INTERVENTIONS</vt:lpstr>
      <vt:lpstr>PROJECT READINESS MATRIX</vt:lpstr>
      <vt:lpstr>RECOMENDATIONS</vt:lpstr>
      <vt:lpstr>RECOMENDATIONS</vt:lpstr>
      <vt:lpstr>RECOMMENDATIONS</vt:lpstr>
      <vt:lpstr>OBSERVATION</vt:lpstr>
      <vt:lpstr>OBSERVATION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HEADING GOES HERE</dc:title>
  <dc:creator>Didi</dc:creator>
  <cp:lastModifiedBy>Erik Van Der Berg</cp:lastModifiedBy>
  <cp:revision>69</cp:revision>
  <dcterms:created xsi:type="dcterms:W3CDTF">2017-04-20T15:23:16Z</dcterms:created>
  <dcterms:modified xsi:type="dcterms:W3CDTF">2017-08-15T21:41:54Z</dcterms:modified>
</cp:coreProperties>
</file>